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omments/modernComment_167_BE263CB7.xml" ContentType="application/vnd.ms-powerpoint.comments+xml"/>
  <Override PartName="/ppt/comments/modernComment_140_DA333BB2.xml" ContentType="application/vnd.ms-powerpoint.comments+xml"/>
  <Override PartName="/ppt/comments/modernComment_13B_1BF93040.xml" ContentType="application/vnd.ms-powerpoint.comments+xml"/>
  <Override PartName="/ppt/comments/modernComment_13C_48DD8607.xml" ContentType="application/vnd.ms-powerpoint.comments+xml"/>
  <Override PartName="/ppt/comments/modernComment_163_58182EC3.xml" ContentType="application/vnd.ms-powerpoint.comments+xml"/>
  <Override PartName="/ppt/comments/modernComment_141_5EFB2250.xml" ContentType="application/vnd.ms-powerpoint.comments+xml"/>
  <Override PartName="/ppt/comments/modernComment_151_2550102D.xml" ContentType="application/vnd.ms-powerpoint.comments+xml"/>
  <Override PartName="/ppt/comments/modernComment_152_76CDFD66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modernComment_153_FA0701B.xml" ContentType="application/vnd.ms-powerpoint.comments+xml"/>
  <Override PartName="/ppt/comments/modernComment_169_7AFF63E8.xml" ContentType="application/vnd.ms-powerpoint.comments+xml"/>
  <Override PartName="/ppt/comments/modernComment_15E_4B2D9A5C.xml" ContentType="application/vnd.ms-powerpoint.comments+xml"/>
  <Override PartName="/ppt/comments/modernComment_15F_CBB641C1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359" r:id="rId2"/>
    <p:sldId id="320" r:id="rId3"/>
    <p:sldId id="325" r:id="rId4"/>
    <p:sldId id="315" r:id="rId5"/>
    <p:sldId id="316" r:id="rId6"/>
    <p:sldId id="355" r:id="rId7"/>
    <p:sldId id="317" r:id="rId8"/>
    <p:sldId id="326" r:id="rId9"/>
    <p:sldId id="321" r:id="rId10"/>
    <p:sldId id="328" r:id="rId11"/>
    <p:sldId id="360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52" r:id="rId21"/>
    <p:sldId id="353" r:id="rId22"/>
    <p:sldId id="354" r:id="rId23"/>
    <p:sldId id="337" r:id="rId24"/>
    <p:sldId id="338" r:id="rId25"/>
    <p:sldId id="339" r:id="rId26"/>
    <p:sldId id="361" r:id="rId27"/>
    <p:sldId id="340" r:id="rId28"/>
    <p:sldId id="348" r:id="rId29"/>
    <p:sldId id="342" r:id="rId30"/>
    <p:sldId id="343" r:id="rId31"/>
    <p:sldId id="344" r:id="rId32"/>
    <p:sldId id="345" r:id="rId33"/>
    <p:sldId id="346" r:id="rId34"/>
    <p:sldId id="322" r:id="rId35"/>
    <p:sldId id="350" r:id="rId36"/>
    <p:sldId id="351" r:id="rId37"/>
    <p:sldId id="357" r:id="rId38"/>
    <p:sldId id="358" r:id="rId39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9A556A-E029-95D4-6201-A6BC0F0198FE}" name="ref" initials="ref" userId="ref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F80"/>
    <a:srgbClr val="D4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43" d="100"/>
          <a:sy n="43" d="100"/>
        </p:scale>
        <p:origin x="5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3508162322876"/>
          <c:y val="3.9174199656900242E-2"/>
          <c:w val="0.83229570511234052"/>
          <c:h val="0.84611414833108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gradFill>
              <a:gsLst>
                <a:gs pos="0">
                  <a:srgbClr val="6D1F80"/>
                </a:gs>
                <a:gs pos="69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solidFill>
                <a:srgbClr val="7030A0"/>
              </a:solidFill>
            </a:ln>
            <a:effectLst/>
          </c:spPr>
          <c:invertIfNegative val="0"/>
          <c:cat>
            <c:numRef>
              <c:f>List1!$A$2:$A$19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List1!$B$2:$B$19</c:f>
              <c:numCache>
                <c:formatCode>General</c:formatCode>
                <c:ptCount val="18"/>
                <c:pt idx="0">
                  <c:v>8260</c:v>
                </c:pt>
                <c:pt idx="1">
                  <c:v>9381</c:v>
                </c:pt>
                <c:pt idx="2">
                  <c:v>10250</c:v>
                </c:pt>
                <c:pt idx="3">
                  <c:v>10848</c:v>
                </c:pt>
                <c:pt idx="4">
                  <c:v>11417</c:v>
                </c:pt>
                <c:pt idx="5">
                  <c:v>11955</c:v>
                </c:pt>
                <c:pt idx="6">
                  <c:v>11904</c:v>
                </c:pt>
                <c:pt idx="7">
                  <c:v>11362</c:v>
                </c:pt>
                <c:pt idx="8">
                  <c:v>10888</c:v>
                </c:pt>
                <c:pt idx="9">
                  <c:v>10404</c:v>
                </c:pt>
                <c:pt idx="10">
                  <c:v>9787</c:v>
                </c:pt>
                <c:pt idx="11">
                  <c:v>9027</c:v>
                </c:pt>
                <c:pt idx="12">
                  <c:v>8478</c:v>
                </c:pt>
                <c:pt idx="13">
                  <c:v>8246</c:v>
                </c:pt>
                <c:pt idx="14">
                  <c:v>8081</c:v>
                </c:pt>
                <c:pt idx="15">
                  <c:v>8610</c:v>
                </c:pt>
                <c:pt idx="16">
                  <c:v>8600</c:v>
                </c:pt>
                <c:pt idx="17">
                  <c:v>8525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D-49CA-960F-07E28167A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axId val="687176464"/>
        <c:axId val="687182040"/>
      </c:barChart>
      <c:catAx>
        <c:axId val="68717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87182040"/>
        <c:crosses val="autoZero"/>
        <c:auto val="1"/>
        <c:lblAlgn val="ctr"/>
        <c:lblOffset val="100"/>
        <c:noMultiLvlLbl val="0"/>
      </c:catAx>
      <c:valAx>
        <c:axId val="687182040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>
              <a:outerShdw blurRad="50800" dist="50800" dir="5400000" algn="ctr" rotWithShape="0">
                <a:schemeClr val="bg1"/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87176464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3508162322876"/>
          <c:y val="3.9174199656900242E-2"/>
          <c:w val="0.83229570511234052"/>
          <c:h val="0.84611414833108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gradFill>
              <a:gsLst>
                <a:gs pos="0">
                  <a:srgbClr val="6D1F80"/>
                </a:gs>
                <a:gs pos="69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solidFill>
                <a:srgbClr val="7030A0"/>
              </a:solidFill>
            </a:ln>
            <a:effectLst/>
          </c:spPr>
          <c:invertIfNegative val="0"/>
          <c:cat>
            <c:numRef>
              <c:f>List1!$A$2:$A$19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List1!$B$2:$B$19</c:f>
              <c:numCache>
                <c:formatCode>General</c:formatCode>
                <c:ptCount val="18"/>
                <c:pt idx="0">
                  <c:v>1249</c:v>
                </c:pt>
                <c:pt idx="1">
                  <c:v>1345</c:v>
                </c:pt>
                <c:pt idx="2">
                  <c:v>1367</c:v>
                </c:pt>
                <c:pt idx="3">
                  <c:v>1369</c:v>
                </c:pt>
                <c:pt idx="4">
                  <c:v>1773</c:v>
                </c:pt>
                <c:pt idx="5">
                  <c:v>2081</c:v>
                </c:pt>
                <c:pt idx="6">
                  <c:v>2050</c:v>
                </c:pt>
                <c:pt idx="7">
                  <c:v>2057</c:v>
                </c:pt>
                <c:pt idx="8">
                  <c:v>2056</c:v>
                </c:pt>
                <c:pt idx="9">
                  <c:v>1967</c:v>
                </c:pt>
                <c:pt idx="10">
                  <c:v>1860</c:v>
                </c:pt>
                <c:pt idx="11">
                  <c:v>1684</c:v>
                </c:pt>
                <c:pt idx="12">
                  <c:v>1634</c:v>
                </c:pt>
                <c:pt idx="13">
                  <c:v>1465</c:v>
                </c:pt>
                <c:pt idx="14">
                  <c:v>1384</c:v>
                </c:pt>
                <c:pt idx="15">
                  <c:v>1371</c:v>
                </c:pt>
                <c:pt idx="16">
                  <c:v>1150</c:v>
                </c:pt>
                <c:pt idx="17">
                  <c:v>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14-41C2-AC9C-18A8DA381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axId val="687176464"/>
        <c:axId val="687182040"/>
      </c:barChart>
      <c:catAx>
        <c:axId val="68717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87182040"/>
        <c:crosses val="autoZero"/>
        <c:auto val="1"/>
        <c:lblAlgn val="ctr"/>
        <c:lblOffset val="100"/>
        <c:noMultiLvlLbl val="0"/>
      </c:catAx>
      <c:valAx>
        <c:axId val="687182040"/>
        <c:scaling>
          <c:orientation val="minMax"/>
          <c:max val="3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>
              <a:outerShdw blurRad="50800" dist="50800" dir="5400000" algn="ctr" rotWithShape="0">
                <a:schemeClr val="bg1"/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87176464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3B_1BF9304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E09B89B-42A1-4868-9514-9AAB3AD5BC63}" authorId="{CD9A556A-E029-95D4-6201-A6BC0F0198FE}" created="2023-09-08T11:16:24.62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69315648" sldId="315"/>
      <ac:picMk id="10" creationId="{7B770AC4-FD91-4EE5-8F4D-5A57CEBABB2E}"/>
    </ac:deMkLst>
    <p188:txBody>
      <a:bodyPr/>
      <a:lstStyle/>
      <a:p>
        <a:r>
          <a:rPr lang="cs-CZ"/>
          <a:t>Zvážit, kolik a které fotografie.</a:t>
        </a:r>
      </a:p>
    </p188:txBody>
  </p188:cm>
</p188:cmLst>
</file>

<file path=ppt/comments/modernComment_13C_48DD860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2882783-E6D8-430D-8B67-9A7B9BDF983F}" authorId="{CD9A556A-E029-95D4-6201-A6BC0F0198FE}" created="2023-09-08T11:15:36.24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22477319" sldId="316"/>
      <ac:spMk id="3" creationId="{76340B15-D401-4189-AB5D-009910EE562D}"/>
      <ac:txMk cp="0" len="14">
        <ac:context len="15" hash="497844783"/>
      </ac:txMk>
    </ac:txMkLst>
    <p188:pos x="5849238" y="603030"/>
    <p188:txBody>
      <a:bodyPr/>
      <a:lstStyle/>
      <a:p>
        <a:r>
          <a:rPr lang="cs-CZ"/>
          <a:t>Nebál bych se trochu více vyzdvihnout celý region. Lze již sem zařadit některé fotky / snímky, které jsou nyní na konci prezentace. První wow efekt je důležitý.</a:t>
        </a:r>
      </a:p>
    </p188:txBody>
  </p188:cm>
</p188:cmLst>
</file>

<file path=ppt/comments/modernComment_15E_4B2D9A5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0E542B0-64E0-459F-BC0A-B378AFC9B83B}" authorId="{CD9A556A-E029-95D4-6201-A6BC0F0198FE}" created="2023-09-08T11:42:36.76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61279836" sldId="350"/>
      <ac:spMk id="3" creationId="{2426A4AF-49DF-4DD5-A99F-E8581898EA20}"/>
      <ac:txMk cp="0" len="7">
        <ac:context len="54" hash="2108648834"/>
      </ac:txMk>
    </ac:txMkLst>
    <p188:pos x="2056288" y="460131"/>
    <p188:txBody>
      <a:bodyPr/>
      <a:lstStyle/>
      <a:p>
        <a:r>
          <a:rPr lang="cs-CZ"/>
          <a:t>Aktualizovat ve spolupráci s OVV.</a:t>
        </a:r>
      </a:p>
    </p188:txBody>
  </p188:cm>
</p188:cmLst>
</file>

<file path=ppt/comments/modernComment_15F_CBB641C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19A68E1-753D-42E3-98B2-07C0A67C598C}" authorId="{CD9A556A-E029-95D4-6201-A6BC0F0198FE}" created="2023-09-08T11:42:22.26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417719233" sldId="351"/>
      <ac:spMk id="2" creationId="{A81CF138-C8CB-41B0-BF5E-EA5FE5CD7A3E}"/>
      <ac:txMk cp="8" len="12">
        <ac:context len="51" hash="3442919743"/>
      </ac:txMk>
    </ac:txMkLst>
    <p188:pos x="5733344" y="460131"/>
    <p188:txBody>
      <a:bodyPr/>
      <a:lstStyle/>
      <a:p>
        <a:r>
          <a:rPr lang="cs-CZ"/>
          <a:t>Aktualizovat ve spolupráci s OVV</a:t>
        </a:r>
      </a:p>
    </p188:txBody>
  </p188:cm>
</p188:cmLst>
</file>

<file path=ppt/comments/modernComment_140_DA333BB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5CEE698-B02A-404A-A414-E7CF4B665D47}" authorId="{CD9A556A-E029-95D4-6201-A6BC0F0198FE}" created="2023-09-08T10:50:16.23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60790706" sldId="320"/>
      <ac:spMk id="3" creationId="{40E04A3C-6A4D-4888-911F-07759DC37B45}"/>
      <ac:txMk cp="0" len="18">
        <ac:context len="19" hash="1754062673"/>
      </ac:txMk>
    </ac:txMkLst>
    <p188:pos x="6360889" y="583574"/>
    <p188:txBody>
      <a:bodyPr/>
      <a:lstStyle/>
      <a:p>
        <a:r>
          <a:rPr lang="cs-CZ"/>
          <a:t>Slide jsem pozměnil a doplnil, aby byl informativní i pro mimoevropany.
Každý uživatel si pak pochopitelně upraví dle svého.</a:t>
        </a:r>
      </a:p>
    </p188:txBody>
  </p188:cm>
</p188:cmLst>
</file>

<file path=ppt/comments/modernComment_141_5EFB225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143ADEC-AFAA-41D0-BABE-D9A0163D201D}" authorId="{CD9A556A-E029-95D4-6201-A6BC0F0198FE}" created="2023-09-08T11:41:55.340">
    <pc:sldMkLst xmlns:pc="http://schemas.microsoft.com/office/powerpoint/2013/main/command">
      <pc:docMk/>
      <pc:sldMk cId="462984984" sldId="321"/>
    </pc:sldMkLst>
    <p188:txBody>
      <a:bodyPr/>
      <a:lstStyle/>
      <a:p>
        <a:r>
          <a:rPr lang="cs-CZ"/>
          <a:t>Tyto čtyři slidy bych spíše viděl již výše, když představujeme univerzitu jako celek. Co myslíte?</a:t>
        </a:r>
      </a:p>
    </p188:txBody>
  </p188:cm>
</p188:cmLst>
</file>

<file path=ppt/comments/modernComment_151_2550102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E72A73C-2A35-4E26-809E-442FCCC4C6F4}" authorId="{CD9A556A-E029-95D4-6201-A6BC0F0198FE}" created="2023-09-08T11:25:04.76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626004013" sldId="337"/>
      <ac:spMk id="3" creationId="{E4AE4847-1747-4DDD-9B41-B53D1161618C}"/>
      <ac:txMk cp="0" len="5">
        <ac:context len="29" hash="2311320794"/>
      </ac:txMk>
    </ac:txMkLst>
    <p188:pos x="2020483" y="464949"/>
    <p188:txBody>
      <a:bodyPr/>
      <a:lstStyle/>
      <a:p>
        <a:r>
          <a:rPr lang="cs-CZ"/>
          <a:t>Aktualizováno</a:t>
        </a:r>
      </a:p>
    </p188:txBody>
  </p188:cm>
</p188:cmLst>
</file>

<file path=ppt/comments/modernComment_152_76CDFD6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4623CB2-61F3-4EBC-BE5F-C4C77D61B5E3}" authorId="{CD9A556A-E029-95D4-6201-A6BC0F0198FE}" created="2023-09-08T11:24:41.10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93211238" sldId="338"/>
      <ac:spMk id="2" creationId="{B5CA1CE7-D0A5-4234-A966-BD5C36C6A4D9}"/>
      <ac:txMk cp="0" len="6">
        <ac:context len="58" hash="2654277965"/>
      </ac:txMk>
    </ac:txMkLst>
    <p188:pos x="1686637" y="460130"/>
    <p188:txBody>
      <a:bodyPr/>
      <a:lstStyle/>
      <a:p>
        <a:r>
          <a:rPr lang="cs-CZ"/>
          <a:t>Prosím aktualizovat do roku 2022/23</a:t>
        </a:r>
      </a:p>
    </p188:txBody>
  </p188:cm>
</p188:cmLst>
</file>

<file path=ppt/comments/modernComment_153_FA0701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7C43A1F-A62A-49C8-9011-E54D3ACB5B39}" authorId="{CD9A556A-E029-95D4-6201-A6BC0F0198FE}" created="2023-09-08T11:38:30.89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2172699" sldId="339"/>
      <ac:spMk id="4" creationId="{0D9DBB17-F27A-456E-B904-B5C51B0DADC3}"/>
      <ac:txMk cp="178">
        <ac:context len="179" hash="704444126"/>
      </ac:txMk>
    </ac:txMkLst>
    <p188:pos x="10286517" y="3137829"/>
    <p188:txBody>
      <a:bodyPr/>
      <a:lstStyle/>
      <a:p>
        <a:r>
          <a:rPr lang="cs-CZ"/>
          <a:t>Toto je zatím jen orientační a obecné. Aktuálně s J. Slavíkem pracujeme na definování výzkumných klastrů</a:t>
        </a:r>
      </a:p>
    </p188:txBody>
  </p188:cm>
</p188:cmLst>
</file>

<file path=ppt/comments/modernComment_163_58182EC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C7BEE8-4105-4CD9-B0DD-CCFB6044FC32}" authorId="{CD9A556A-E029-95D4-6201-A6BC0F0198FE}" created="2023-09-08T11:41:06.751">
    <pc:sldMkLst xmlns:pc="http://schemas.microsoft.com/office/powerpoint/2013/main/command">
      <pc:docMk/>
      <pc:sldMk cId="1495479008" sldId="355"/>
    </pc:sldMkLst>
    <p188:txBody>
      <a:bodyPr/>
      <a:lstStyle/>
      <a:p>
        <a:r>
          <a:rPr lang="cs-CZ"/>
          <a:t>Tento a další slide možná již bude nadbytečný. Já bych je raději nalákal hned na začátku, když představujeme lokaci univerzity. </a:t>
        </a:r>
      </a:p>
    </p188:txBody>
  </p188:cm>
</p188:cmLst>
</file>

<file path=ppt/comments/modernComment_167_BE263CB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307BC74-EBF8-4662-BFA1-182CAC451DB9}" authorId="{CD9A556A-E029-95D4-6201-A6BC0F0198FE}" created="2023-09-08T10:35:52.63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190176951" sldId="359"/>
      <ac:spMk id="13" creationId="{4748C099-A52C-4425-826B-2C975129303A}"/>
      <ac:txMk cp="0" len="18">
        <ac:context len="19" hash="1754062673"/>
      </ac:txMk>
    </ac:txMkLst>
    <p188:pos x="11945716" y="442859"/>
    <p188:txBody>
      <a:bodyPr/>
      <a:lstStyle/>
      <a:p>
        <a:r>
          <a:rPr lang="cs-CZ"/>
          <a:t>Lze použít i již oficiální geografický název Czechia, je to elegantnější.</a:t>
        </a:r>
      </a:p>
    </p188:txBody>
  </p188:cm>
</p188:cmLst>
</file>

<file path=ppt/comments/modernComment_169_7AFF63E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95CF06B-A8DE-473A-BE1A-FD753870AF13}" authorId="{CD9A556A-E029-95D4-6201-A6BC0F0198FE}" created="2023-09-08T11:38:30.89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63557608" sldId="361"/>
      <ac:spMk id="4" creationId="{0D9DBB17-F27A-456E-B904-B5C51B0DADC3}"/>
      <ac:txMk cp="0" len="17">
        <ac:context len="365" hash="2694163574"/>
      </ac:txMk>
    </ac:txMkLst>
    <p188:pos x="10286517" y="3137829"/>
    <p188:txBody>
      <a:bodyPr/>
      <a:lstStyle/>
      <a:p>
        <a:r>
          <a:rPr lang="cs-CZ"/>
          <a:t>Toto je zatím jen orientační a obecné. Aktuálně s J. Slavíkem pracujeme na definování výzkumných klastrů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hyperlink" Target="https://www.ujep.cz/en/contact" TargetMode="External"/><Relationship Id="rId5" Type="http://schemas.openxmlformats.org/officeDocument/2006/relationships/hyperlink" Target="https://www.ujep.cz/cs/cat/kontaky/oddeleni-pro-vnejsi-vztahy" TargetMode="External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512920F-EAED-4316-9E6F-5037A2C44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315E8B2D-C073-40DA-A2C7-00138E490A31}"/>
              </a:ext>
            </a:extLst>
          </p:cNvPr>
          <p:cNvSpPr/>
          <p:nvPr userDrawn="1"/>
        </p:nvSpPr>
        <p:spPr>
          <a:xfrm>
            <a:off x="3583" y="-473124"/>
            <a:ext cx="18348465" cy="11485982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80000"/>
                </a:schemeClr>
              </a:gs>
              <a:gs pos="0">
                <a:schemeClr val="tx1">
                  <a:alpha val="1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917B33F6-9103-4832-B565-409E35F14C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8377" y="373081"/>
            <a:ext cx="5463024" cy="1011671"/>
          </a:xfrm>
          <a:prstGeom prst="rect">
            <a:avLst/>
          </a:prstGeom>
        </p:spPr>
      </p:pic>
      <p:sp>
        <p:nvSpPr>
          <p:cNvPr id="10" name="Zástupný text 4">
            <a:extLst>
              <a:ext uri="{FF2B5EF4-FFF2-40B4-BE49-F238E27FC236}">
                <a16:creationId xmlns:a16="http://schemas.microsoft.com/office/drawing/2014/main" id="{65CD587B-D06E-4832-8653-BBAD11028FEA}"/>
              </a:ext>
            </a:extLst>
          </p:cNvPr>
          <p:cNvSpPr txBox="1">
            <a:spLocks/>
          </p:cNvSpPr>
          <p:nvPr userDrawn="1"/>
        </p:nvSpPr>
        <p:spPr>
          <a:xfrm>
            <a:off x="1499351" y="1399084"/>
            <a:ext cx="13774516" cy="1080000"/>
          </a:xfrm>
          <a:prstGeom prst="rect">
            <a:avLst/>
          </a:prstGeom>
        </p:spPr>
        <p:txBody>
          <a:bodyPr/>
          <a:lstStyle>
            <a:lvl1pPr marL="0" marR="0" indent="0" algn="l" defTabSz="9143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5400" kern="1200" spc="287" dirty="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51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Jan Evangelista Purkyně University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 Ústí nad Labem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ástupný text 11">
            <a:extLst>
              <a:ext uri="{FF2B5EF4-FFF2-40B4-BE49-F238E27FC236}">
                <a16:creationId xmlns:a16="http://schemas.microsoft.com/office/drawing/2014/main" id="{A79F4C2A-738F-4ABB-BEC0-4F0EC2E7B236}"/>
              </a:ext>
            </a:extLst>
          </p:cNvPr>
          <p:cNvSpPr txBox="1">
            <a:spLocks/>
          </p:cNvSpPr>
          <p:nvPr userDrawn="1"/>
        </p:nvSpPr>
        <p:spPr>
          <a:xfrm>
            <a:off x="1499351" y="3299408"/>
            <a:ext cx="12707716" cy="159200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10000" kern="1200" dirty="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600"/>
              </a:lnSpc>
            </a:pPr>
            <a:r>
              <a:rPr lang="en-AU" sz="10001" dirty="0">
                <a:latin typeface="Arial" panose="020B0604020202020204" pitchFamily="34" charset="0"/>
                <a:cs typeface="Arial" panose="020B0604020202020204" pitchFamily="34" charset="0"/>
              </a:rPr>
              <a:t>The Czech Republic</a:t>
            </a:r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C4B5D97C-F478-4EA6-8611-D484B41BA209}"/>
              </a:ext>
            </a:extLst>
          </p:cNvPr>
          <p:cNvSpPr txBox="1">
            <a:spLocks/>
          </p:cNvSpPr>
          <p:nvPr userDrawn="1"/>
        </p:nvSpPr>
        <p:spPr>
          <a:xfrm>
            <a:off x="1499351" y="7303740"/>
            <a:ext cx="10584607" cy="1085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2800" kern="1200" spc="308" dirty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920"/>
              </a:lnSpc>
            </a:pPr>
            <a:r>
              <a:rPr lang="cs-CZ" sz="2801" dirty="0">
                <a:latin typeface="Arial" panose="020B0604020202020204" pitchFamily="34" charset="0"/>
                <a:cs typeface="Arial" panose="020B0604020202020204" pitchFamily="34" charset="0"/>
              </a:rPr>
              <a:t>Presenter:</a:t>
            </a:r>
            <a:endParaRPr lang="en-US" sz="280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920"/>
              </a:lnSpc>
            </a:pPr>
            <a:r>
              <a:rPr lang="cs-CZ" sz="2801" dirty="0">
                <a:latin typeface="Arial" panose="020B0604020202020204" pitchFamily="34" charset="0"/>
                <a:cs typeface="Arial" panose="020B0604020202020204" pitchFamily="34" charset="0"/>
              </a:rPr>
              <a:t>Full name and titles</a:t>
            </a:r>
            <a:endParaRPr lang="en-US" sz="28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8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uiExpan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0C5FEB7B-06E9-4D3D-8938-0844AC0C3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315E8B2D-C073-40DA-A2C7-00138E490A31}"/>
              </a:ext>
            </a:extLst>
          </p:cNvPr>
          <p:cNvSpPr/>
          <p:nvPr userDrawn="1"/>
        </p:nvSpPr>
        <p:spPr>
          <a:xfrm>
            <a:off x="0" y="-455475"/>
            <a:ext cx="18348465" cy="11485982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80000"/>
                </a:schemeClr>
              </a:gs>
              <a:gs pos="0">
                <a:schemeClr val="tx1">
                  <a:alpha val="1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52F0164E-9A04-420C-8247-04999944F1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8377" y="373081"/>
            <a:ext cx="5463024" cy="1011671"/>
          </a:xfrm>
          <a:prstGeom prst="rect">
            <a:avLst/>
          </a:prstGeom>
        </p:spPr>
      </p:pic>
      <p:sp>
        <p:nvSpPr>
          <p:cNvPr id="15" name="Zástupný text 4">
            <a:extLst>
              <a:ext uri="{FF2B5EF4-FFF2-40B4-BE49-F238E27FC236}">
                <a16:creationId xmlns:a16="http://schemas.microsoft.com/office/drawing/2014/main" id="{26ECC6D1-B854-402D-A5A7-D35ED0CB44C3}"/>
              </a:ext>
            </a:extLst>
          </p:cNvPr>
          <p:cNvSpPr txBox="1">
            <a:spLocks/>
          </p:cNvSpPr>
          <p:nvPr userDrawn="1"/>
        </p:nvSpPr>
        <p:spPr>
          <a:xfrm>
            <a:off x="1499351" y="1399084"/>
            <a:ext cx="13774516" cy="1080000"/>
          </a:xfrm>
          <a:prstGeom prst="rect">
            <a:avLst/>
          </a:prstGeom>
        </p:spPr>
        <p:txBody>
          <a:bodyPr/>
          <a:lstStyle>
            <a:lvl1pPr marL="0" marR="0" indent="0" algn="l" defTabSz="9143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5400" kern="1200" spc="287" dirty="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51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Jan Evangelista Purkyně University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 Ústí nad Labem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ástupný text 11">
            <a:extLst>
              <a:ext uri="{FF2B5EF4-FFF2-40B4-BE49-F238E27FC236}">
                <a16:creationId xmlns:a16="http://schemas.microsoft.com/office/drawing/2014/main" id="{70BB6424-2AE2-4409-8CA0-DD69BA07CF36}"/>
              </a:ext>
            </a:extLst>
          </p:cNvPr>
          <p:cNvSpPr txBox="1">
            <a:spLocks/>
          </p:cNvSpPr>
          <p:nvPr userDrawn="1"/>
        </p:nvSpPr>
        <p:spPr>
          <a:xfrm>
            <a:off x="1499351" y="3299408"/>
            <a:ext cx="12707716" cy="159200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10000" kern="1200" dirty="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600"/>
              </a:lnSpc>
            </a:pPr>
            <a:r>
              <a:rPr lang="en-AU" sz="10001" dirty="0">
                <a:latin typeface="Arial" panose="020B0604020202020204" pitchFamily="34" charset="0"/>
                <a:cs typeface="Arial" panose="020B0604020202020204" pitchFamily="34" charset="0"/>
              </a:rPr>
              <a:t>The Czech Republic</a:t>
            </a:r>
          </a:p>
        </p:txBody>
      </p:sp>
      <p:sp>
        <p:nvSpPr>
          <p:cNvPr id="17" name="Zástupný text 13">
            <a:extLst>
              <a:ext uri="{FF2B5EF4-FFF2-40B4-BE49-F238E27FC236}">
                <a16:creationId xmlns:a16="http://schemas.microsoft.com/office/drawing/2014/main" id="{0FA2A3C3-63E3-4896-A1A3-DFDBAAEA3777}"/>
              </a:ext>
            </a:extLst>
          </p:cNvPr>
          <p:cNvSpPr txBox="1">
            <a:spLocks/>
          </p:cNvSpPr>
          <p:nvPr userDrawn="1"/>
        </p:nvSpPr>
        <p:spPr>
          <a:xfrm>
            <a:off x="1499351" y="7303740"/>
            <a:ext cx="10584607" cy="1085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2800" kern="1200" spc="308" dirty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920"/>
              </a:lnSpc>
            </a:pPr>
            <a:r>
              <a:rPr lang="cs-CZ" sz="2801" dirty="0">
                <a:latin typeface="Arial" panose="020B0604020202020204" pitchFamily="34" charset="0"/>
                <a:cs typeface="Arial" panose="020B0604020202020204" pitchFamily="34" charset="0"/>
              </a:rPr>
              <a:t>Presenter:</a:t>
            </a:r>
            <a:endParaRPr lang="en-US" sz="280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920"/>
              </a:lnSpc>
            </a:pPr>
            <a:r>
              <a:rPr lang="cs-CZ" sz="2801" dirty="0">
                <a:latin typeface="Arial" panose="020B0604020202020204" pitchFamily="34" charset="0"/>
                <a:cs typeface="Arial" panose="020B0604020202020204" pitchFamily="34" charset="0"/>
              </a:rPr>
              <a:t>Full name and titles</a:t>
            </a:r>
            <a:endParaRPr lang="en-US" sz="28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567CA090-15CB-43B8-9C2A-0290F5E15395}"/>
              </a:ext>
            </a:extLst>
          </p:cNvPr>
          <p:cNvSpPr txBox="1"/>
          <p:nvPr userDrawn="1"/>
        </p:nvSpPr>
        <p:spPr>
          <a:xfrm>
            <a:off x="13104443" y="7998185"/>
            <a:ext cx="4752527" cy="451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cs-CZ" sz="2400" spc="30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www.ujep.cz/en</a:t>
            </a:r>
          </a:p>
        </p:txBody>
      </p:sp>
    </p:spTree>
    <p:extLst>
      <p:ext uri="{BB962C8B-B14F-4D97-AF65-F5344CB8AC3E}">
        <p14:creationId xmlns:p14="http://schemas.microsoft.com/office/powerpoint/2010/main" val="270678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uiExpan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Časová 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31">
            <a:extLst>
              <a:ext uri="{FF2B5EF4-FFF2-40B4-BE49-F238E27FC236}">
                <a16:creationId xmlns:a16="http://schemas.microsoft.com/office/drawing/2014/main" id="{9C943BB6-B2B0-41DC-8DF9-8A4A30A65D33}"/>
              </a:ext>
            </a:extLst>
          </p:cNvPr>
          <p:cNvGrpSpPr/>
          <p:nvPr userDrawn="1"/>
        </p:nvGrpSpPr>
        <p:grpSpPr>
          <a:xfrm rot="-10800000">
            <a:off x="8855203" y="5143500"/>
            <a:ext cx="577593" cy="500195"/>
            <a:chOff x="0" y="0"/>
            <a:chExt cx="6350000" cy="5499100"/>
          </a:xfrm>
          <a:solidFill>
            <a:srgbClr val="6D1F80"/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478894FB-DC91-41FF-B0AB-6BABE0BBED23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5" name="Picture 2">
            <a:extLst>
              <a:ext uri="{FF2B5EF4-FFF2-40B4-BE49-F238E27FC236}">
                <a16:creationId xmlns:a16="http://schemas.microsoft.com/office/drawing/2014/main" id="{C32670E1-54E3-40C1-871F-B45E66BC45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6" b="11521"/>
          <a:stretch/>
        </p:blipFill>
        <p:spPr>
          <a:xfrm>
            <a:off x="-29457" y="-1175414"/>
            <a:ext cx="18348465" cy="6318914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8B96FFA0-CEF5-4244-89C8-029E783839DD}"/>
              </a:ext>
            </a:extLst>
          </p:cNvPr>
          <p:cNvSpPr/>
          <p:nvPr userDrawn="1"/>
        </p:nvSpPr>
        <p:spPr>
          <a:xfrm>
            <a:off x="-29457" y="-1175414"/>
            <a:ext cx="18348465" cy="627946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alpha val="3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+mj-lt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575CB74A-4E70-41A9-AF7E-8D24B8CC4457}"/>
              </a:ext>
            </a:extLst>
          </p:cNvPr>
          <p:cNvSpPr txBox="1"/>
          <p:nvPr/>
        </p:nvSpPr>
        <p:spPr>
          <a:xfrm>
            <a:off x="1028700" y="2976199"/>
            <a:ext cx="16232153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endParaRPr lang="en-US" sz="3600" spc="179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AutoShape 21">
            <a:extLst>
              <a:ext uri="{FF2B5EF4-FFF2-40B4-BE49-F238E27FC236}">
                <a16:creationId xmlns:a16="http://schemas.microsoft.com/office/drawing/2014/main" id="{8BF06136-ADAC-4E69-A376-AE4B6A95BE26}"/>
              </a:ext>
            </a:extLst>
          </p:cNvPr>
          <p:cNvSpPr/>
          <p:nvPr userDrawn="1"/>
        </p:nvSpPr>
        <p:spPr>
          <a:xfrm>
            <a:off x="-346326" y="5104053"/>
            <a:ext cx="19110052" cy="78895"/>
          </a:xfrm>
          <a:prstGeom prst="rect">
            <a:avLst/>
          </a:prstGeom>
          <a:solidFill>
            <a:srgbClr val="6D1F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5E62665C-29B3-495D-B858-428F7D46EDA1}"/>
              </a:ext>
            </a:extLst>
          </p:cNvPr>
          <p:cNvSpPr txBox="1"/>
          <p:nvPr userDrawn="1"/>
        </p:nvSpPr>
        <p:spPr>
          <a:xfrm>
            <a:off x="288000" y="288000"/>
            <a:ext cx="503072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F2F0F4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F2F0F4"/>
              </a:solidFill>
              <a:latin typeface="+mj-lt"/>
            </a:endParaRPr>
          </a:p>
        </p:txBody>
      </p:sp>
      <p:sp>
        <p:nvSpPr>
          <p:cNvPr id="12" name="Zástupný text 26">
            <a:extLst>
              <a:ext uri="{FF2B5EF4-FFF2-40B4-BE49-F238E27FC236}">
                <a16:creationId xmlns:a16="http://schemas.microsoft.com/office/drawing/2014/main" id="{C953990B-56EC-4E52-9643-FC355715A6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472" y="1467292"/>
            <a:ext cx="16517381" cy="99405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buNone/>
              <a:defRPr lang="cs-CZ" sz="8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20" name="Zástupný text 2">
            <a:extLst>
              <a:ext uri="{FF2B5EF4-FFF2-40B4-BE49-F238E27FC236}">
                <a16:creationId xmlns:a16="http://schemas.microsoft.com/office/drawing/2014/main" id="{5D8894DA-A70B-47F7-AD9B-5DF1553CC5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50" y="6012120"/>
            <a:ext cx="16632452" cy="3604247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21" name="Zástupný text 3">
            <a:extLst>
              <a:ext uri="{FF2B5EF4-FFF2-40B4-BE49-F238E27FC236}">
                <a16:creationId xmlns:a16="http://schemas.microsoft.com/office/drawing/2014/main" id="{0B9A5349-7969-41CF-B863-45CAFFC6B4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2149" y="2620870"/>
            <a:ext cx="15232062" cy="20905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20980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zděl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ástupný text 29">
            <a:extLst>
              <a:ext uri="{FF2B5EF4-FFF2-40B4-BE49-F238E27FC236}">
                <a16:creationId xmlns:a16="http://schemas.microsoft.com/office/drawing/2014/main" id="{788ED67F-C7B8-47FC-82B8-E736ACEDDD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06184" y="5931003"/>
            <a:ext cx="5792788" cy="4937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cs-CZ" sz="3400" kern="1200" spc="102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Dělení číslo dva</a:t>
            </a:r>
          </a:p>
        </p:txBody>
      </p:sp>
      <p:sp>
        <p:nvSpPr>
          <p:cNvPr id="42" name="Zástupný text 29">
            <a:extLst>
              <a:ext uri="{FF2B5EF4-FFF2-40B4-BE49-F238E27FC236}">
                <a16:creationId xmlns:a16="http://schemas.microsoft.com/office/drawing/2014/main" id="{C59F2B7D-0859-448B-83CF-55668E4FC5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377596" y="5931003"/>
            <a:ext cx="5792788" cy="4937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cs-CZ" sz="3400" kern="1200" spc="102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Dělení číslo čtyři</a:t>
            </a:r>
          </a:p>
        </p:txBody>
      </p:sp>
      <p:sp>
        <p:nvSpPr>
          <p:cNvPr id="38" name="Zástupný text 29">
            <a:extLst>
              <a:ext uri="{FF2B5EF4-FFF2-40B4-BE49-F238E27FC236}">
                <a16:creationId xmlns:a16="http://schemas.microsoft.com/office/drawing/2014/main" id="{F94D2F00-3035-4844-BB82-41BE6AA009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377596" y="2879350"/>
            <a:ext cx="5792788" cy="4937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cs-CZ" sz="3400" kern="1200" spc="102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Dělení číslo tři</a:t>
            </a:r>
          </a:p>
        </p:txBody>
      </p:sp>
      <p:sp>
        <p:nvSpPr>
          <p:cNvPr id="30" name="Zástupný text 29">
            <a:extLst>
              <a:ext uri="{FF2B5EF4-FFF2-40B4-BE49-F238E27FC236}">
                <a16:creationId xmlns:a16="http://schemas.microsoft.com/office/drawing/2014/main" id="{2DF60C16-4419-4DB1-BDE1-F08A00B00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83633" y="2879986"/>
            <a:ext cx="5792788" cy="4937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cs-CZ" sz="3400" kern="1200" spc="102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Dělení číslo jedna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1BD7DEC3-D721-4A7D-A80E-A4524E541131}"/>
              </a:ext>
            </a:extLst>
          </p:cNvPr>
          <p:cNvGrpSpPr/>
          <p:nvPr userDrawn="1"/>
        </p:nvGrpSpPr>
        <p:grpSpPr>
          <a:xfrm>
            <a:off x="1028701" y="2956722"/>
            <a:ext cx="1671007" cy="1671007"/>
            <a:chOff x="0" y="0"/>
            <a:chExt cx="1913890" cy="1913890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8857B35-760B-4828-9C72-98A282DDAC8D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6D1F8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extBox 6">
            <a:extLst>
              <a:ext uri="{FF2B5EF4-FFF2-40B4-BE49-F238E27FC236}">
                <a16:creationId xmlns:a16="http://schemas.microsoft.com/office/drawing/2014/main" id="{4D3C446A-BAC7-4C9B-BD88-4DAF1B246D05}"/>
              </a:ext>
            </a:extLst>
          </p:cNvPr>
          <p:cNvSpPr txBox="1"/>
          <p:nvPr userDrawn="1"/>
        </p:nvSpPr>
        <p:spPr>
          <a:xfrm>
            <a:off x="1554460" y="3063563"/>
            <a:ext cx="894528" cy="147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518"/>
              </a:lnSpc>
            </a:pPr>
            <a:r>
              <a:rPr lang="en-US" sz="9600" spc="288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A71599E1-BC5B-44A6-B956-29503915E19B}"/>
              </a:ext>
            </a:extLst>
          </p:cNvPr>
          <p:cNvGrpSpPr/>
          <p:nvPr userDrawn="1"/>
        </p:nvGrpSpPr>
        <p:grpSpPr>
          <a:xfrm>
            <a:off x="9400113" y="2956722"/>
            <a:ext cx="1671007" cy="1671007"/>
            <a:chOff x="0" y="0"/>
            <a:chExt cx="1913890" cy="1913890"/>
          </a:xfrm>
          <a:solidFill>
            <a:srgbClr val="6D1F80"/>
          </a:solidFill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6491660-703B-4568-9E0A-BBCEC509F454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6B531395-69E6-4EFD-84B5-0E55F08F1055}"/>
              </a:ext>
            </a:extLst>
          </p:cNvPr>
          <p:cNvSpPr txBox="1"/>
          <p:nvPr userDrawn="1"/>
        </p:nvSpPr>
        <p:spPr>
          <a:xfrm>
            <a:off x="9925872" y="3063563"/>
            <a:ext cx="894528" cy="147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518"/>
              </a:lnSpc>
            </a:pPr>
            <a:r>
              <a:rPr lang="en-US" sz="9600" spc="288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3DB01525-611E-4381-A4BD-A3D52017D5D0}"/>
              </a:ext>
            </a:extLst>
          </p:cNvPr>
          <p:cNvGrpSpPr/>
          <p:nvPr userDrawn="1"/>
        </p:nvGrpSpPr>
        <p:grpSpPr>
          <a:xfrm>
            <a:off x="1028701" y="6008376"/>
            <a:ext cx="1671007" cy="1671007"/>
            <a:chOff x="0" y="0"/>
            <a:chExt cx="1913890" cy="1913890"/>
          </a:xfrm>
          <a:solidFill>
            <a:srgbClr val="6D1F80"/>
          </a:solidFill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5763F38-688B-4E09-9E92-EF587885C4B7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id="{068744C4-7D5D-4DD5-9D0A-C1A3A3E7B159}"/>
              </a:ext>
            </a:extLst>
          </p:cNvPr>
          <p:cNvSpPr txBox="1"/>
          <p:nvPr userDrawn="1"/>
        </p:nvSpPr>
        <p:spPr>
          <a:xfrm>
            <a:off x="1554460" y="6115217"/>
            <a:ext cx="894528" cy="147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518"/>
              </a:lnSpc>
            </a:pPr>
            <a:r>
              <a:rPr lang="en-US" sz="9600" spc="288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95336EA0-0DC6-4B49-A72F-4C340335AF32}"/>
              </a:ext>
            </a:extLst>
          </p:cNvPr>
          <p:cNvGrpSpPr/>
          <p:nvPr userDrawn="1"/>
        </p:nvGrpSpPr>
        <p:grpSpPr>
          <a:xfrm>
            <a:off x="9400113" y="6008376"/>
            <a:ext cx="1671007" cy="1671007"/>
            <a:chOff x="0" y="0"/>
            <a:chExt cx="1913890" cy="1913890"/>
          </a:xfrm>
          <a:solidFill>
            <a:srgbClr val="6D1F80"/>
          </a:solidFill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357FDD8-928B-4CA4-B462-6EDCDB3D2259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4" name="TextBox 15">
            <a:extLst>
              <a:ext uri="{FF2B5EF4-FFF2-40B4-BE49-F238E27FC236}">
                <a16:creationId xmlns:a16="http://schemas.microsoft.com/office/drawing/2014/main" id="{BB07FE0B-84E9-4FA3-A0E4-14203AB75DCC}"/>
              </a:ext>
            </a:extLst>
          </p:cNvPr>
          <p:cNvSpPr txBox="1"/>
          <p:nvPr userDrawn="1"/>
        </p:nvSpPr>
        <p:spPr>
          <a:xfrm>
            <a:off x="9925872" y="6115217"/>
            <a:ext cx="894528" cy="147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518"/>
              </a:lnSpc>
            </a:pPr>
            <a:r>
              <a:rPr lang="en-US" sz="9600" spc="288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98C284E2-E965-443B-93F9-54CEA541180E}"/>
              </a:ext>
            </a:extLst>
          </p:cNvPr>
          <p:cNvSpPr txBox="1"/>
          <p:nvPr userDrawn="1"/>
        </p:nvSpPr>
        <p:spPr>
          <a:xfrm>
            <a:off x="288000" y="288000"/>
            <a:ext cx="503072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Zástupný text 26">
            <a:extLst>
              <a:ext uri="{FF2B5EF4-FFF2-40B4-BE49-F238E27FC236}">
                <a16:creationId xmlns:a16="http://schemas.microsoft.com/office/drawing/2014/main" id="{C2B5C1D1-7D3F-4187-8A9F-9C8712F065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472" y="505751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334B2E3-AC37-4CA6-BC4E-45C2A6A6FB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95950" y="3610926"/>
            <a:ext cx="5815014" cy="1531938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000"/>
            </a:lvl2pPr>
            <a:lvl3pPr marL="1371600" indent="0">
              <a:buNone/>
              <a:defRPr sz="2000"/>
            </a:lvl3pPr>
            <a:lvl4pPr marL="2057400" indent="0">
              <a:buNone/>
              <a:defRPr sz="2000"/>
            </a:lvl4pPr>
            <a:lvl5pPr marL="2743200" indent="0">
              <a:buNone/>
              <a:defRPr sz="20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26" name="Zástupný text 14">
            <a:extLst>
              <a:ext uri="{FF2B5EF4-FFF2-40B4-BE49-F238E27FC236}">
                <a16:creationId xmlns:a16="http://schemas.microsoft.com/office/drawing/2014/main" id="{23D26CD2-2D3E-4890-8F70-380892B0650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1467363" y="3610926"/>
            <a:ext cx="5815014" cy="1531938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000"/>
            </a:lvl2pPr>
            <a:lvl3pPr marL="1371600" indent="0">
              <a:buNone/>
              <a:defRPr sz="2000"/>
            </a:lvl3pPr>
            <a:lvl4pPr marL="2057400" indent="0">
              <a:buNone/>
              <a:defRPr sz="2000"/>
            </a:lvl4pPr>
            <a:lvl5pPr marL="2743200" indent="0">
              <a:buNone/>
              <a:defRPr sz="20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27" name="Zástupný text 14">
            <a:extLst>
              <a:ext uri="{FF2B5EF4-FFF2-40B4-BE49-F238E27FC236}">
                <a16:creationId xmlns:a16="http://schemas.microsoft.com/office/drawing/2014/main" id="{990B20EB-D1F9-48BB-B9A3-15207930548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95950" y="6664494"/>
            <a:ext cx="5815014" cy="1531938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000"/>
            </a:lvl2pPr>
            <a:lvl3pPr marL="1371600" indent="0">
              <a:buNone/>
              <a:defRPr sz="2000"/>
            </a:lvl3pPr>
            <a:lvl4pPr marL="2057400" indent="0">
              <a:buNone/>
              <a:defRPr sz="2000"/>
            </a:lvl4pPr>
            <a:lvl5pPr marL="2743200" indent="0">
              <a:buNone/>
              <a:defRPr sz="20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1" name="Zástupný text 14">
            <a:extLst>
              <a:ext uri="{FF2B5EF4-FFF2-40B4-BE49-F238E27FC236}">
                <a16:creationId xmlns:a16="http://schemas.microsoft.com/office/drawing/2014/main" id="{67F2BE18-9AF2-4230-A95C-61B90C4FA0B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467363" y="6664494"/>
            <a:ext cx="5815014" cy="1531938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000"/>
            </a:lvl2pPr>
            <a:lvl3pPr marL="1371600" indent="0">
              <a:buNone/>
              <a:defRPr sz="2000"/>
            </a:lvl3pPr>
            <a:lvl4pPr marL="2057400" indent="0">
              <a:buNone/>
              <a:defRPr sz="2000"/>
            </a:lvl4pPr>
            <a:lvl5pPr marL="2743200" indent="0">
              <a:buNone/>
              <a:defRPr sz="20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60489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Zástupný text 56">
            <a:extLst>
              <a:ext uri="{FF2B5EF4-FFF2-40B4-BE49-F238E27FC236}">
                <a16:creationId xmlns:a16="http://schemas.microsoft.com/office/drawing/2014/main" id="{32239694-D497-4E91-846B-B4181A7005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96261" y="7673975"/>
            <a:ext cx="5199062" cy="492125"/>
          </a:xfrm>
          <a:prstGeom prst="rect">
            <a:avLst/>
          </a:prstGeom>
        </p:spPr>
        <p:txBody>
          <a:bodyPr/>
          <a:lstStyle>
            <a:lvl1pPr algn="ctr">
              <a:buNone/>
              <a:defRPr lang="cs-CZ" sz="2700" kern="1200" spc="236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Graf číslo jedna</a:t>
            </a:r>
          </a:p>
        </p:txBody>
      </p:sp>
      <p:sp>
        <p:nvSpPr>
          <p:cNvPr id="64" name="Zástupný text 56">
            <a:extLst>
              <a:ext uri="{FF2B5EF4-FFF2-40B4-BE49-F238E27FC236}">
                <a16:creationId xmlns:a16="http://schemas.microsoft.com/office/drawing/2014/main" id="{D2C713A6-5A7A-412C-B45E-25784B3E47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112800" y="7673975"/>
            <a:ext cx="5199062" cy="492125"/>
          </a:xfrm>
          <a:prstGeom prst="rect">
            <a:avLst/>
          </a:prstGeom>
        </p:spPr>
        <p:txBody>
          <a:bodyPr/>
          <a:lstStyle>
            <a:lvl1pPr algn="ctr">
              <a:buNone/>
              <a:defRPr lang="cs-CZ" sz="2700" kern="1200" spc="236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Graf číslo jedna</a:t>
            </a:r>
          </a:p>
        </p:txBody>
      </p:sp>
      <p:sp>
        <p:nvSpPr>
          <p:cNvPr id="65" name="Zástupný objekt grafu 54">
            <a:extLst>
              <a:ext uri="{FF2B5EF4-FFF2-40B4-BE49-F238E27FC236}">
                <a16:creationId xmlns:a16="http://schemas.microsoft.com/office/drawing/2014/main" id="{6AE8C665-FFC0-4548-9DA7-D8560BD490EB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12438237" y="3127375"/>
            <a:ext cx="4518025" cy="441325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57" name="Zástupný text 56">
            <a:extLst>
              <a:ext uri="{FF2B5EF4-FFF2-40B4-BE49-F238E27FC236}">
                <a16:creationId xmlns:a16="http://schemas.microsoft.com/office/drawing/2014/main" id="{58EE8D97-4454-4C82-B41F-EDE4149E7E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104" y="7673975"/>
            <a:ext cx="5199062" cy="492125"/>
          </a:xfrm>
          <a:prstGeom prst="rect">
            <a:avLst/>
          </a:prstGeom>
        </p:spPr>
        <p:txBody>
          <a:bodyPr/>
          <a:lstStyle>
            <a:lvl1pPr algn="ctr">
              <a:buNone/>
              <a:defRPr lang="cs-CZ" sz="2700" kern="1200" spc="236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Graf číslo jedna</a:t>
            </a:r>
          </a:p>
        </p:txBody>
      </p:sp>
      <p:sp>
        <p:nvSpPr>
          <p:cNvPr id="55" name="Zástupný objekt grafu 54">
            <a:extLst>
              <a:ext uri="{FF2B5EF4-FFF2-40B4-BE49-F238E27FC236}">
                <a16:creationId xmlns:a16="http://schemas.microsoft.com/office/drawing/2014/main" id="{005ED9CA-ABCB-4D1E-A4BD-B924959F670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1404541" y="3127375"/>
            <a:ext cx="4518025" cy="441325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54" name="Zástupný text 26">
            <a:extLst>
              <a:ext uri="{FF2B5EF4-FFF2-40B4-BE49-F238E27FC236}">
                <a16:creationId xmlns:a16="http://schemas.microsoft.com/office/drawing/2014/main" id="{8B2D4E16-9EE8-46DE-B117-B534B49C8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472" y="505751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53" name="TextBox 6">
            <a:extLst>
              <a:ext uri="{FF2B5EF4-FFF2-40B4-BE49-F238E27FC236}">
                <a16:creationId xmlns:a16="http://schemas.microsoft.com/office/drawing/2014/main" id="{D57B2C5F-DCF6-49BC-80A2-797E75D30F94}"/>
              </a:ext>
            </a:extLst>
          </p:cNvPr>
          <p:cNvSpPr txBox="1"/>
          <p:nvPr userDrawn="1"/>
        </p:nvSpPr>
        <p:spPr>
          <a:xfrm>
            <a:off x="288000" y="288000"/>
            <a:ext cx="503072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chemeClr val="tx1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Zástupný objekt grafu 54">
            <a:extLst>
              <a:ext uri="{FF2B5EF4-FFF2-40B4-BE49-F238E27FC236}">
                <a16:creationId xmlns:a16="http://schemas.microsoft.com/office/drawing/2014/main" id="{345B11C0-1EF1-4774-B3C1-537A6575735D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6921698" y="3127375"/>
            <a:ext cx="4518025" cy="441325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13" name="Zástupný text 2">
            <a:extLst>
              <a:ext uri="{FF2B5EF4-FFF2-40B4-BE49-F238E27FC236}">
                <a16:creationId xmlns:a16="http://schemas.microsoft.com/office/drawing/2014/main" id="{1247504B-45A3-4C17-AA72-1A15A21B67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9104" y="8299450"/>
            <a:ext cx="5197475" cy="1668463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F028D7F6-94CB-4902-96EE-DE6E4EF3D1A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97848" y="8299450"/>
            <a:ext cx="5197475" cy="1668463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7C24BA86-DCA2-4E66-81F1-0B21870D945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14387" y="8299450"/>
            <a:ext cx="5197475" cy="1668463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7863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/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/>
      <p:bldP spid="53" grpId="0"/>
      <p:bldP spid="6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BBB67F46-C02D-4DB6-B438-D4E0D119EF43}"/>
              </a:ext>
            </a:extLst>
          </p:cNvPr>
          <p:cNvSpPr/>
          <p:nvPr userDrawn="1"/>
        </p:nvSpPr>
        <p:spPr>
          <a:xfrm>
            <a:off x="9753600" y="1696297"/>
            <a:ext cx="7200000" cy="7200000"/>
          </a:xfrm>
          <a:custGeom>
            <a:avLst/>
            <a:gdLst/>
            <a:ahLst/>
            <a:cxnLst/>
            <a:rect l="l" t="t" r="r" b="b"/>
            <a:pathLst>
              <a:path w="1856656" h="1862380">
                <a:moveTo>
                  <a:pt x="0" y="0"/>
                </a:moveTo>
                <a:lnTo>
                  <a:pt x="0" y="1862380"/>
                </a:lnTo>
                <a:lnTo>
                  <a:pt x="1856656" y="1862380"/>
                </a:lnTo>
                <a:lnTo>
                  <a:pt x="1856656" y="0"/>
                </a:lnTo>
                <a:lnTo>
                  <a:pt x="0" y="0"/>
                </a:lnTo>
                <a:close/>
                <a:moveTo>
                  <a:pt x="1795696" y="1801420"/>
                </a:moveTo>
                <a:lnTo>
                  <a:pt x="59690" y="1801420"/>
                </a:lnTo>
                <a:lnTo>
                  <a:pt x="59690" y="59690"/>
                </a:lnTo>
                <a:lnTo>
                  <a:pt x="1795696" y="59690"/>
                </a:lnTo>
                <a:lnTo>
                  <a:pt x="1795696" y="1801420"/>
                </a:lnTo>
                <a:close/>
              </a:path>
            </a:pathLst>
          </a:custGeom>
          <a:noFill/>
          <a:ln w="127000">
            <a:solidFill>
              <a:srgbClr val="6D1F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cs-CZ" dirty="0">
              <a:latin typeface="+mj-lt"/>
            </a:endParaRP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AE26EE8D-12C6-4E88-83AF-98A196B2CC90}"/>
              </a:ext>
            </a:extLst>
          </p:cNvPr>
          <p:cNvSpPr txBox="1"/>
          <p:nvPr userDrawn="1"/>
        </p:nvSpPr>
        <p:spPr>
          <a:xfrm>
            <a:off x="288000" y="288000"/>
            <a:ext cx="503072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chemeClr val="tx1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Zástupný text 26">
            <a:extLst>
              <a:ext uri="{FF2B5EF4-FFF2-40B4-BE49-F238E27FC236}">
                <a16:creationId xmlns:a16="http://schemas.microsoft.com/office/drawing/2014/main" id="{ACB767F8-02DF-41E0-B39B-76F9188CCD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472" y="505751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32" name="Zástupný objekt grafu 31">
            <a:extLst>
              <a:ext uri="{FF2B5EF4-FFF2-40B4-BE49-F238E27FC236}">
                <a16:creationId xmlns:a16="http://schemas.microsoft.com/office/drawing/2014/main" id="{8B0A5DB8-F18E-4487-904F-697FBEDD81A9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9936089" y="1903413"/>
            <a:ext cx="6840612" cy="684053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0EC994-C690-471B-A416-C4B26036B9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2950" y="4339828"/>
            <a:ext cx="8401050" cy="1912938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0768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text 26">
            <a:extLst>
              <a:ext uri="{FF2B5EF4-FFF2-40B4-BE49-F238E27FC236}">
                <a16:creationId xmlns:a16="http://schemas.microsoft.com/office/drawing/2014/main" id="{667C0E51-B761-4C3B-BE53-5ED6A7B562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472" y="505751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3" name="Zástupný symbol pro tabulku 2">
            <a:extLst>
              <a:ext uri="{FF2B5EF4-FFF2-40B4-BE49-F238E27FC236}">
                <a16:creationId xmlns:a16="http://schemas.microsoft.com/office/drawing/2014/main" id="{E1E0D865-3BCF-469D-9FE1-C11A9446DD7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287338" y="2351088"/>
            <a:ext cx="17641887" cy="7270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7230D58-EB90-412D-9CB4-4A65C7D474F3}"/>
              </a:ext>
            </a:extLst>
          </p:cNvPr>
          <p:cNvSpPr txBox="1"/>
          <p:nvPr userDrawn="1"/>
        </p:nvSpPr>
        <p:spPr>
          <a:xfrm>
            <a:off x="288000" y="288000"/>
            <a:ext cx="431064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756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28905035-1BEF-4A83-B3C5-91335065F3C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7583747"/>
              </p:ext>
            </p:extLst>
          </p:nvPr>
        </p:nvGraphicFramePr>
        <p:xfrm>
          <a:off x="288000" y="2351013"/>
          <a:ext cx="17640975" cy="727107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{1E171933-4619-4E11-9A3F-F7608DF75F80}</a:tableStyleId>
              </a:tblPr>
              <a:tblGrid>
                <a:gridCol w="588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4997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solidFill>
                            <a:schemeClr val="bg1"/>
                          </a:solidFill>
                          <a:latin typeface="+mn-lt"/>
                        </a:rPr>
                        <a:t>Academic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solidFill>
                            <a:schemeClr val="bg1"/>
                          </a:solidFill>
                          <a:latin typeface="+mn-lt"/>
                        </a:rPr>
                        <a:t>Numbers of Partener</a:t>
                      </a:r>
                      <a:r>
                        <a:rPr lang="cs-CZ" sz="18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Institutions</a:t>
                      </a:r>
                      <a:endParaRPr lang="cs-CZ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solidFill>
                            <a:schemeClr val="bg1"/>
                          </a:solidFill>
                          <a:latin typeface="+mn-lt"/>
                        </a:rPr>
                        <a:t>Numbers of Interinstitutional Agreements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01/02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02/03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03/04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04/05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06/07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07/08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08/09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09/10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10/11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11/12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12/13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14/15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15/16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16/17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17/18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18/19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6814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19/20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  <a:latin typeface="+mn-lt"/>
                        </a:rPr>
                        <a:t>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TextBox 4">
            <a:extLst>
              <a:ext uri="{FF2B5EF4-FFF2-40B4-BE49-F238E27FC236}">
                <a16:creationId xmlns:a16="http://schemas.microsoft.com/office/drawing/2014/main" id="{D9E468F5-8E1C-46F8-86F9-7964FC243A62}"/>
              </a:ext>
            </a:extLst>
          </p:cNvPr>
          <p:cNvSpPr txBox="1"/>
          <p:nvPr userDrawn="1"/>
        </p:nvSpPr>
        <p:spPr>
          <a:xfrm>
            <a:off x="833024" y="590455"/>
            <a:ext cx="12273376" cy="828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cs-CZ" sz="5500" spc="330" dirty="0">
                <a:solidFill>
                  <a:srgbClr val="646567"/>
                </a:solidFill>
                <a:latin typeface="+mj-lt"/>
              </a:rPr>
              <a:t>Snímek s tabulkou</a:t>
            </a:r>
            <a:endParaRPr lang="en-US" sz="5500" spc="330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7230D58-EB90-412D-9CB4-4A65C7D474F3}"/>
              </a:ext>
            </a:extLst>
          </p:cNvPr>
          <p:cNvSpPr txBox="1"/>
          <p:nvPr userDrawn="1"/>
        </p:nvSpPr>
        <p:spPr>
          <a:xfrm>
            <a:off x="288000" y="288000"/>
            <a:ext cx="431064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567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toř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3E5E84D2-7BA7-44F2-9FF0-3B7EF0430D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71125" y="2911475"/>
            <a:ext cx="4472426" cy="4535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20" name="Zástupný text 19">
            <a:extLst>
              <a:ext uri="{FF2B5EF4-FFF2-40B4-BE49-F238E27FC236}">
                <a16:creationId xmlns:a16="http://schemas.microsoft.com/office/drawing/2014/main" id="{B1FA65F1-2E22-4409-B231-D2316B3751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0" y="1561997"/>
            <a:ext cx="5905500" cy="109537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spc="102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Snímek s autory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87F13214-F8A8-4893-B1A4-3F2E28B9CE34}"/>
              </a:ext>
            </a:extLst>
          </p:cNvPr>
          <p:cNvSpPr txBox="1"/>
          <p:nvPr userDrawn="1"/>
        </p:nvSpPr>
        <p:spPr>
          <a:xfrm>
            <a:off x="288000" y="288000"/>
            <a:ext cx="503072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22" name="Zástupný text 21">
            <a:extLst>
              <a:ext uri="{FF2B5EF4-FFF2-40B4-BE49-F238E27FC236}">
                <a16:creationId xmlns:a16="http://schemas.microsoft.com/office/drawing/2014/main" id="{75388E48-2B22-4588-B48C-9A1A43A147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0775" y="7704085"/>
            <a:ext cx="4267200" cy="1184328"/>
          </a:xfrm>
          <a:prstGeom prst="rect">
            <a:avLst/>
          </a:prstGeom>
        </p:spPr>
        <p:txBody>
          <a:bodyPr/>
          <a:lstStyle>
            <a:lvl1pPr algn="ctr">
              <a:buNone/>
              <a:defRPr lang="cs-CZ" sz="3000" kern="1200" spc="269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Autor číslo jedna</a:t>
            </a:r>
          </a:p>
        </p:txBody>
      </p:sp>
      <p:sp>
        <p:nvSpPr>
          <p:cNvPr id="23" name="Zástupný text 21">
            <a:extLst>
              <a:ext uri="{FF2B5EF4-FFF2-40B4-BE49-F238E27FC236}">
                <a16:creationId xmlns:a16="http://schemas.microsoft.com/office/drawing/2014/main" id="{3CDBAAD6-B626-40E5-AA52-42F94876EF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0500" y="7703466"/>
            <a:ext cx="4267200" cy="1184328"/>
          </a:xfrm>
          <a:prstGeom prst="rect">
            <a:avLst/>
          </a:prstGeom>
        </p:spPr>
        <p:txBody>
          <a:bodyPr/>
          <a:lstStyle>
            <a:lvl1pPr algn="ctr">
              <a:buNone/>
              <a:defRPr lang="cs-CZ" sz="3000" kern="1200" spc="269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Autor číslo dva</a:t>
            </a:r>
          </a:p>
        </p:txBody>
      </p:sp>
      <p:sp>
        <p:nvSpPr>
          <p:cNvPr id="24" name="Zástupný text 21">
            <a:extLst>
              <a:ext uri="{FF2B5EF4-FFF2-40B4-BE49-F238E27FC236}">
                <a16:creationId xmlns:a16="http://schemas.microsoft.com/office/drawing/2014/main" id="{D2448D03-65B5-407B-AAB7-B5A8B61792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49676" y="7703466"/>
            <a:ext cx="4267200" cy="1184328"/>
          </a:xfrm>
          <a:prstGeom prst="rect">
            <a:avLst/>
          </a:prstGeom>
        </p:spPr>
        <p:txBody>
          <a:bodyPr/>
          <a:lstStyle>
            <a:lvl1pPr algn="ctr">
              <a:buNone/>
              <a:defRPr lang="cs-CZ" sz="3000" kern="1200" spc="269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Autor číslo tři</a:t>
            </a:r>
          </a:p>
        </p:txBody>
      </p:sp>
      <p:sp>
        <p:nvSpPr>
          <p:cNvPr id="27" name="Zástupný symbol obrázku 25">
            <a:extLst>
              <a:ext uri="{FF2B5EF4-FFF2-40B4-BE49-F238E27FC236}">
                <a16:creationId xmlns:a16="http://schemas.microsoft.com/office/drawing/2014/main" id="{6743E7FE-A118-4C6A-9A1C-DD550F868C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07787" y="2911475"/>
            <a:ext cx="4472426" cy="4535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28" name="Zástupný symbol obrázku 25">
            <a:extLst>
              <a:ext uri="{FF2B5EF4-FFF2-40B4-BE49-F238E27FC236}">
                <a16:creationId xmlns:a16="http://schemas.microsoft.com/office/drawing/2014/main" id="{F12DC25A-1E9B-429F-9AAF-F9003CC5B75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847063" y="2875756"/>
            <a:ext cx="4472426" cy="4535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286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ozděle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>
            <a:extLst>
              <a:ext uri="{FF2B5EF4-FFF2-40B4-BE49-F238E27FC236}">
                <a16:creationId xmlns:a16="http://schemas.microsoft.com/office/drawing/2014/main" id="{00A80829-C4EC-426A-8803-7659EF4D9031}"/>
              </a:ext>
            </a:extLst>
          </p:cNvPr>
          <p:cNvSpPr/>
          <p:nvPr/>
        </p:nvSpPr>
        <p:spPr>
          <a:xfrm>
            <a:off x="1528187" y="4237467"/>
            <a:ext cx="3998999" cy="69995"/>
          </a:xfrm>
          <a:prstGeom prst="rect">
            <a:avLst/>
          </a:prstGeom>
          <a:solidFill>
            <a:srgbClr val="6D1F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13" name="AutoShape 14">
            <a:extLst>
              <a:ext uri="{FF2B5EF4-FFF2-40B4-BE49-F238E27FC236}">
                <a16:creationId xmlns:a16="http://schemas.microsoft.com/office/drawing/2014/main" id="{A232275F-DBD4-4CD6-8D67-8639E49B4318}"/>
              </a:ext>
            </a:extLst>
          </p:cNvPr>
          <p:cNvSpPr/>
          <p:nvPr/>
        </p:nvSpPr>
        <p:spPr>
          <a:xfrm>
            <a:off x="7169906" y="4237469"/>
            <a:ext cx="3998999" cy="69995"/>
          </a:xfrm>
          <a:prstGeom prst="rect">
            <a:avLst/>
          </a:prstGeom>
          <a:solidFill>
            <a:srgbClr val="6D1F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17" name="AutoShape 19">
            <a:extLst>
              <a:ext uri="{FF2B5EF4-FFF2-40B4-BE49-F238E27FC236}">
                <a16:creationId xmlns:a16="http://schemas.microsoft.com/office/drawing/2014/main" id="{8221F36B-C1DC-46AB-BA48-E6B02EE7FCB7}"/>
              </a:ext>
            </a:extLst>
          </p:cNvPr>
          <p:cNvSpPr/>
          <p:nvPr/>
        </p:nvSpPr>
        <p:spPr>
          <a:xfrm>
            <a:off x="12760817" y="4237468"/>
            <a:ext cx="3998998" cy="69995"/>
          </a:xfrm>
          <a:prstGeom prst="rect">
            <a:avLst/>
          </a:prstGeom>
          <a:solidFill>
            <a:srgbClr val="6D1F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19" name="Zástupný text 18">
            <a:extLst>
              <a:ext uri="{FF2B5EF4-FFF2-40B4-BE49-F238E27FC236}">
                <a16:creationId xmlns:a16="http://schemas.microsoft.com/office/drawing/2014/main" id="{B61AD53D-2805-4AC9-AFC6-B3E4076493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8725" y="2798762"/>
            <a:ext cx="4597400" cy="1368709"/>
          </a:xfrm>
          <a:prstGeom prst="rect">
            <a:avLst/>
          </a:prstGeom>
        </p:spPr>
        <p:txBody>
          <a:bodyPr/>
          <a:lstStyle>
            <a:lvl1pPr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cs-CZ" dirty="0"/>
              <a:t>Dělení 1</a:t>
            </a:r>
          </a:p>
        </p:txBody>
      </p:sp>
      <p:sp>
        <p:nvSpPr>
          <p:cNvPr id="20" name="Zástupný text 18">
            <a:extLst>
              <a:ext uri="{FF2B5EF4-FFF2-40B4-BE49-F238E27FC236}">
                <a16:creationId xmlns:a16="http://schemas.microsoft.com/office/drawing/2014/main" id="{4F1C6BB0-0FE8-498A-8F6E-143BB23BC8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0705" y="2798761"/>
            <a:ext cx="4597400" cy="1368709"/>
          </a:xfrm>
          <a:prstGeom prst="rect">
            <a:avLst/>
          </a:prstGeom>
        </p:spPr>
        <p:txBody>
          <a:bodyPr/>
          <a:lstStyle>
            <a:lvl1pPr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cs-CZ" dirty="0"/>
              <a:t>Dělení 2</a:t>
            </a:r>
          </a:p>
        </p:txBody>
      </p:sp>
      <p:sp>
        <p:nvSpPr>
          <p:cNvPr id="21" name="Zástupný text 18">
            <a:extLst>
              <a:ext uri="{FF2B5EF4-FFF2-40B4-BE49-F238E27FC236}">
                <a16:creationId xmlns:a16="http://schemas.microsoft.com/office/drawing/2014/main" id="{5C01F0B4-DBBE-4616-8900-997ABF0C53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95104" y="2798760"/>
            <a:ext cx="4597400" cy="1368709"/>
          </a:xfrm>
          <a:prstGeom prst="rect">
            <a:avLst/>
          </a:prstGeom>
        </p:spPr>
        <p:txBody>
          <a:bodyPr/>
          <a:lstStyle>
            <a:lvl1pPr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cs-CZ" dirty="0"/>
              <a:t>Dělení 3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AB33D5CB-3250-452C-9E94-90BAC54ECDFD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0F135666-22AC-494F-8C3A-611076690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7888" y="935833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C41C9B2-9B25-44D3-8C76-2F079022B0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27140" y="4707751"/>
            <a:ext cx="4608229" cy="4732014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4DB18C3-EF02-4D44-86C0-13D5DE694EC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34098" y="4707751"/>
            <a:ext cx="4634008" cy="4732014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D30FC5EA-DD98-4DC6-ACB0-7479F9ECB7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335883" y="4707751"/>
            <a:ext cx="4596655" cy="4732014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11681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130EE1D-D7D7-4D6E-AC82-31C46158DDFF}"/>
              </a:ext>
            </a:extLst>
          </p:cNvPr>
          <p:cNvSpPr txBox="1"/>
          <p:nvPr userDrawn="1"/>
        </p:nvSpPr>
        <p:spPr>
          <a:xfrm>
            <a:off x="288000" y="288000"/>
            <a:ext cx="503072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17" name="Zástupný objekt grafu 15">
            <a:extLst>
              <a:ext uri="{FF2B5EF4-FFF2-40B4-BE49-F238E27FC236}">
                <a16:creationId xmlns:a16="http://schemas.microsoft.com/office/drawing/2014/main" id="{438FACD4-9F5C-44A5-B34F-3588FE0ACB85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9560928" y="2434571"/>
            <a:ext cx="7200000" cy="71437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cs-CZ" dirty="0"/>
              <a:t>Sem vložte graf</a:t>
            </a:r>
          </a:p>
        </p:txBody>
      </p:sp>
      <p:sp>
        <p:nvSpPr>
          <p:cNvPr id="14" name="Zástupný text 26">
            <a:extLst>
              <a:ext uri="{FF2B5EF4-FFF2-40B4-BE49-F238E27FC236}">
                <a16:creationId xmlns:a16="http://schemas.microsoft.com/office/drawing/2014/main" id="{B746D7FA-2E00-492A-97CC-31F83A5FCA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7888" y="935833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16" name="Zástupný objekt grafu 15">
            <a:extLst>
              <a:ext uri="{FF2B5EF4-FFF2-40B4-BE49-F238E27FC236}">
                <a16:creationId xmlns:a16="http://schemas.microsoft.com/office/drawing/2014/main" id="{B02B5AFA-1002-4655-95D6-D16DE770A594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295928" y="2406650"/>
            <a:ext cx="7200000" cy="71723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cs-CZ" dirty="0"/>
              <a:t>Sem vložte graf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FCC71CC-27D1-4102-A7D2-55A6E3D0E6CC}"/>
              </a:ext>
            </a:extLst>
          </p:cNvPr>
          <p:cNvSpPr/>
          <p:nvPr userDrawn="1"/>
        </p:nvSpPr>
        <p:spPr>
          <a:xfrm>
            <a:off x="9560928" y="2378356"/>
            <a:ext cx="7200000" cy="7200000"/>
          </a:xfrm>
          <a:prstGeom prst="rect">
            <a:avLst/>
          </a:prstGeom>
          <a:noFill/>
          <a:ln w="127000">
            <a:solidFill>
              <a:srgbClr val="6D1F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+mj-lt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1F53E85-162A-4F0B-A281-3BC181CD7C18}"/>
              </a:ext>
            </a:extLst>
          </p:cNvPr>
          <p:cNvSpPr/>
          <p:nvPr userDrawn="1"/>
        </p:nvSpPr>
        <p:spPr>
          <a:xfrm>
            <a:off x="1295928" y="2378356"/>
            <a:ext cx="7200000" cy="7200000"/>
          </a:xfrm>
          <a:prstGeom prst="rect">
            <a:avLst/>
          </a:prstGeom>
          <a:noFill/>
          <a:ln w="127000">
            <a:solidFill>
              <a:srgbClr val="6D1F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999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2" grpId="0" animBg="1"/>
      <p:bldP spid="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elší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6">
            <a:extLst>
              <a:ext uri="{FF2B5EF4-FFF2-40B4-BE49-F238E27FC236}">
                <a16:creationId xmlns:a16="http://schemas.microsoft.com/office/drawing/2014/main" id="{2E6EDB2B-2BD1-44C1-800A-2649BB66F75B}"/>
              </a:ext>
            </a:extLst>
          </p:cNvPr>
          <p:cNvSpPr txBox="1"/>
          <p:nvPr userDrawn="1"/>
        </p:nvSpPr>
        <p:spPr>
          <a:xfrm>
            <a:off x="288001" y="288000"/>
            <a:ext cx="471320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3788FEF3-F5FA-4E4C-AE9C-51E0E104BC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676" y="2335214"/>
            <a:ext cx="6697664" cy="7345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None/>
              <a:defRPr>
                <a:latin typeface="+mj-lt"/>
              </a:defRPr>
            </a:lvl1pPr>
          </a:lstStyle>
          <a:p>
            <a:r>
              <a:rPr lang="cs-CZ" dirty="0"/>
              <a:t>Sem vložte obrázek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3EDF0FF4-DE5C-4630-BF17-760592115632}"/>
              </a:ext>
            </a:extLst>
          </p:cNvPr>
          <p:cNvSpPr/>
          <p:nvPr userDrawn="1"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5DF312C-2314-4301-9064-E69F0AB4CD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676" y="751014"/>
            <a:ext cx="6507768" cy="1224135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cs-CZ" sz="48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4F1684-27EC-44F4-8F8B-109B7D4C67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72400" y="2335213"/>
            <a:ext cx="10071100" cy="734536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057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743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214595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6">
            <a:extLst>
              <a:ext uri="{FF2B5EF4-FFF2-40B4-BE49-F238E27FC236}">
                <a16:creationId xmlns:a16="http://schemas.microsoft.com/office/drawing/2014/main" id="{C493C086-9102-4AAF-89F5-B0A1976AC2B6}"/>
              </a:ext>
            </a:extLst>
          </p:cNvPr>
          <p:cNvSpPr txBox="1"/>
          <p:nvPr userDrawn="1"/>
        </p:nvSpPr>
        <p:spPr>
          <a:xfrm>
            <a:off x="288000" y="288000"/>
            <a:ext cx="431064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pic>
        <p:nvPicPr>
          <p:cNvPr id="4" name="Obrázek 3" descr="Obsah obrázku osoba, mladý, usmívající se, košile&#10;&#10;Popis byl vytvořen automaticky">
            <a:extLst>
              <a:ext uri="{FF2B5EF4-FFF2-40B4-BE49-F238E27FC236}">
                <a16:creationId xmlns:a16="http://schemas.microsoft.com/office/drawing/2014/main" id="{AF89EA2E-153C-4756-82F8-7187B289C5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6" y="1113814"/>
            <a:ext cx="3365142" cy="2243428"/>
          </a:xfrm>
          <a:prstGeom prst="rect">
            <a:avLst/>
          </a:prstGeom>
        </p:spPr>
      </p:pic>
      <p:pic>
        <p:nvPicPr>
          <p:cNvPr id="8" name="Obrázek 7" descr="Obsah obrázku muž, osoba, brýle, držení&#10;&#10;Popis byl vytvořen automaticky">
            <a:extLst>
              <a:ext uri="{FF2B5EF4-FFF2-40B4-BE49-F238E27FC236}">
                <a16:creationId xmlns:a16="http://schemas.microsoft.com/office/drawing/2014/main" id="{4E9AD5E4-1A6A-4FDA-B5B5-2EB3FBE293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59" y="-153000"/>
            <a:ext cx="2339576" cy="3510242"/>
          </a:xfrm>
          <a:prstGeom prst="rect">
            <a:avLst/>
          </a:prstGeom>
        </p:spPr>
      </p:pic>
      <p:pic>
        <p:nvPicPr>
          <p:cNvPr id="11" name="Obrázek 10" descr="Obsah obrázku muž, osoba, držení, stojící&#10;&#10;Popis byl vytvořen automaticky">
            <a:extLst>
              <a:ext uri="{FF2B5EF4-FFF2-40B4-BE49-F238E27FC236}">
                <a16:creationId xmlns:a16="http://schemas.microsoft.com/office/drawing/2014/main" id="{137D81D6-7126-4E74-9802-94E36E4D6C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499" y="1496009"/>
            <a:ext cx="2339576" cy="3510242"/>
          </a:xfrm>
          <a:prstGeom prst="rect">
            <a:avLst/>
          </a:prstGeom>
        </p:spPr>
      </p:pic>
      <p:pic>
        <p:nvPicPr>
          <p:cNvPr id="13" name="Obrázek 12" descr="Obsah obrázku osoba, interiér, žena, držení&#10;&#10;Popis byl vytvořen automaticky">
            <a:extLst>
              <a:ext uri="{FF2B5EF4-FFF2-40B4-BE49-F238E27FC236}">
                <a16:creationId xmlns:a16="http://schemas.microsoft.com/office/drawing/2014/main" id="{E9005EBE-0502-4841-8584-0DBFD56E054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875" y="-153000"/>
            <a:ext cx="2339576" cy="3510242"/>
          </a:xfrm>
          <a:prstGeom prst="rect">
            <a:avLst/>
          </a:prstGeom>
        </p:spPr>
      </p:pic>
      <p:pic>
        <p:nvPicPr>
          <p:cNvPr id="16" name="Obrázek 15" descr="Obsah obrázku osoba, držení, interiér, fialová&#10;&#10;Popis byl vytvořen automaticky">
            <a:extLst>
              <a:ext uri="{FF2B5EF4-FFF2-40B4-BE49-F238E27FC236}">
                <a16:creationId xmlns:a16="http://schemas.microsoft.com/office/drawing/2014/main" id="{7322F9B1-B0F1-4316-9AA9-17BE20267C7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451" y="1496009"/>
            <a:ext cx="2341331" cy="3510242"/>
          </a:xfrm>
          <a:prstGeom prst="rect">
            <a:avLst/>
          </a:prstGeom>
        </p:spPr>
      </p:pic>
      <p:pic>
        <p:nvPicPr>
          <p:cNvPr id="18" name="Obrázek 17" descr="Obsah obrázku muž, osoba, vázanka, interiér&#10;&#10;Popis byl vytvořen automaticky">
            <a:extLst>
              <a:ext uri="{FF2B5EF4-FFF2-40B4-BE49-F238E27FC236}">
                <a16:creationId xmlns:a16="http://schemas.microsoft.com/office/drawing/2014/main" id="{31E8FBD0-7406-4A69-9DF2-45DFEEE07E4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782" y="-153000"/>
            <a:ext cx="3414103" cy="3048306"/>
          </a:xfrm>
          <a:prstGeom prst="rect">
            <a:avLst/>
          </a:prstGeom>
        </p:spPr>
      </p:pic>
      <p:pic>
        <p:nvPicPr>
          <p:cNvPr id="20" name="Obrázek 19" descr="Obsah obrázku osoba, oblečení, exteriér, držení&#10;&#10;Popis byl vytvořen automaticky">
            <a:extLst>
              <a:ext uri="{FF2B5EF4-FFF2-40B4-BE49-F238E27FC236}">
                <a16:creationId xmlns:a16="http://schemas.microsoft.com/office/drawing/2014/main" id="{B54FD7F1-8FFF-46E7-84B2-AEC6B379C16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20" y="3357242"/>
            <a:ext cx="3365142" cy="2243428"/>
          </a:xfrm>
          <a:prstGeom prst="rect">
            <a:avLst/>
          </a:prstGeom>
        </p:spPr>
      </p:pic>
      <p:pic>
        <p:nvPicPr>
          <p:cNvPr id="22" name="Obrázek 21" descr="Obsah obrázku osoba, oblečení, usmívající se, žena&#10;&#10;Popis byl vytvořen automaticky">
            <a:extLst>
              <a:ext uri="{FF2B5EF4-FFF2-40B4-BE49-F238E27FC236}">
                <a16:creationId xmlns:a16="http://schemas.microsoft.com/office/drawing/2014/main" id="{214D7B8A-D3DA-48D8-92F4-19C8FE1E99C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62" y="4982622"/>
            <a:ext cx="3455513" cy="2303675"/>
          </a:xfrm>
          <a:prstGeom prst="rect">
            <a:avLst/>
          </a:prstGeom>
        </p:spPr>
      </p:pic>
      <p:pic>
        <p:nvPicPr>
          <p:cNvPr id="24" name="Obrázek 23" descr="Obsah obrázku osoba, interiér, žena, držení&#10;&#10;Popis byl vytvořen automaticky">
            <a:extLst>
              <a:ext uri="{FF2B5EF4-FFF2-40B4-BE49-F238E27FC236}">
                <a16:creationId xmlns:a16="http://schemas.microsoft.com/office/drawing/2014/main" id="{641BC049-4793-4F8D-94F4-8D88A8D71F1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875" y="3357242"/>
            <a:ext cx="2339576" cy="3510242"/>
          </a:xfrm>
          <a:prstGeom prst="rect">
            <a:avLst/>
          </a:prstGeom>
        </p:spPr>
      </p:pic>
      <p:pic>
        <p:nvPicPr>
          <p:cNvPr id="26" name="Obrázek 25" descr="Obsah obrázku osoba, oblečení, držení, stojící&#10;&#10;Popis byl vytvořen automaticky">
            <a:extLst>
              <a:ext uri="{FF2B5EF4-FFF2-40B4-BE49-F238E27FC236}">
                <a16:creationId xmlns:a16="http://schemas.microsoft.com/office/drawing/2014/main" id="{422B839D-EAD8-4569-8228-BC6F9E6EDC7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451" y="5006251"/>
            <a:ext cx="3414103" cy="2276069"/>
          </a:xfrm>
          <a:prstGeom prst="rect">
            <a:avLst/>
          </a:prstGeom>
        </p:spPr>
      </p:pic>
      <p:pic>
        <p:nvPicPr>
          <p:cNvPr id="28" name="Obrázek 27" descr="Obsah obrázku osoba, interiér, muž, košile&#10;&#10;Popis byl vytvořen automaticky">
            <a:extLst>
              <a:ext uri="{FF2B5EF4-FFF2-40B4-BE49-F238E27FC236}">
                <a16:creationId xmlns:a16="http://schemas.microsoft.com/office/drawing/2014/main" id="{03A52E1D-4210-4E45-944D-1383E405031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554" y="2895306"/>
            <a:ext cx="3414103" cy="3048306"/>
          </a:xfrm>
          <a:prstGeom prst="rect">
            <a:avLst/>
          </a:prstGeom>
        </p:spPr>
      </p:pic>
      <p:pic>
        <p:nvPicPr>
          <p:cNvPr id="30" name="Obrázek 29" descr="Obsah obrázku muž, osoba, interiér, košile&#10;&#10;Popis byl vytvořen automaticky">
            <a:extLst>
              <a:ext uri="{FF2B5EF4-FFF2-40B4-BE49-F238E27FC236}">
                <a16:creationId xmlns:a16="http://schemas.microsoft.com/office/drawing/2014/main" id="{5EB29D73-DC81-495E-BA0D-459C3FEE707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536" y="7218117"/>
            <a:ext cx="3455513" cy="3085279"/>
          </a:xfrm>
          <a:prstGeom prst="rect">
            <a:avLst/>
          </a:prstGeom>
        </p:spPr>
      </p:pic>
      <p:pic>
        <p:nvPicPr>
          <p:cNvPr id="32" name="Obrázek 31" descr="Obsah obrázku osoba, interiér, muž, pózování&#10;&#10;Popis byl vytvořen automaticky">
            <a:extLst>
              <a:ext uri="{FF2B5EF4-FFF2-40B4-BE49-F238E27FC236}">
                <a16:creationId xmlns:a16="http://schemas.microsoft.com/office/drawing/2014/main" id="{1077EBBC-6240-4C83-97E1-A75B3C2902B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547" y="7262668"/>
            <a:ext cx="3414104" cy="3048307"/>
          </a:xfrm>
          <a:prstGeom prst="rect">
            <a:avLst/>
          </a:prstGeom>
        </p:spPr>
      </p:pic>
      <p:pic>
        <p:nvPicPr>
          <p:cNvPr id="34" name="Obrázek 33" descr="Obsah obrázku osoba, oblečení, interiér, žena&#10;&#10;Popis byl vytvořen automaticky">
            <a:extLst>
              <a:ext uri="{FF2B5EF4-FFF2-40B4-BE49-F238E27FC236}">
                <a16:creationId xmlns:a16="http://schemas.microsoft.com/office/drawing/2014/main" id="{E8499860-3FBC-40E9-881C-71BEA2449C0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819" y="7234156"/>
            <a:ext cx="3411111" cy="3045635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842D9833-E36D-4647-8F11-6D0DA8060E14}"/>
              </a:ext>
            </a:extLst>
          </p:cNvPr>
          <p:cNvSpPr/>
          <p:nvPr userDrawn="1"/>
        </p:nvSpPr>
        <p:spPr>
          <a:xfrm>
            <a:off x="-73024" y="-509834"/>
            <a:ext cx="18348465" cy="114859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Obrázek 6" descr="Obsah obrázku kreslení, hodiny&#10;&#10;Popis byl vytvořen automaticky">
            <a:extLst>
              <a:ext uri="{FF2B5EF4-FFF2-40B4-BE49-F238E27FC236}">
                <a16:creationId xmlns:a16="http://schemas.microsoft.com/office/drawing/2014/main" id="{EC7DD643-30BD-45B3-BD22-3A46A8B9EFC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870" y="319076"/>
            <a:ext cx="4394090" cy="100800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B6A13468-ACD6-4311-9DC8-BEAA6AE514EA}"/>
              </a:ext>
            </a:extLst>
          </p:cNvPr>
          <p:cNvSpPr txBox="1"/>
          <p:nvPr/>
        </p:nvSpPr>
        <p:spPr>
          <a:xfrm>
            <a:off x="2314047" y="2795259"/>
            <a:ext cx="13574321" cy="436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4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6000" spc="330" dirty="0">
                <a:solidFill>
                  <a:schemeClr val="tx1"/>
                </a:solidFill>
                <a:latin typeface="+mj-lt"/>
              </a:rPr>
              <a:t>We are happy to establish  cooperation with other partners, and to improve the mutual possibilities for students in their search for a perfect study</a:t>
            </a:r>
            <a:r>
              <a:rPr lang="cs-CZ" sz="6000" spc="330" baseline="0" dirty="0">
                <a:solidFill>
                  <a:schemeClr val="tx1"/>
                </a:solidFill>
                <a:latin typeface="+mj-lt"/>
              </a:rPr>
              <a:t> destination.</a:t>
            </a:r>
            <a:endParaRPr lang="cs-CZ" sz="6000" spc="33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032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g. Jaromír Cais, Ph.D., FSI UJEP">
            <a:hlinkClick r:id="" action="ppaction://media"/>
            <a:extLst>
              <a:ext uri="{FF2B5EF4-FFF2-40B4-BE49-F238E27FC236}">
                <a16:creationId xmlns:a16="http://schemas.microsoft.com/office/drawing/2014/main" id="{3BA5E24F-84E7-4446-99DB-2C65D236B9DD}"/>
              </a:ext>
            </a:extLst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:p14="http://schemas.microsoft.com/office/powerpoint/2010/main" r:embed="rId2">
                  <p14:trim st="7889" end="1894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8012"/>
            <a:ext cx="18302244" cy="10295012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3D7402CB-0761-4545-BE29-64DC8BEEA563}"/>
              </a:ext>
            </a:extLst>
          </p:cNvPr>
          <p:cNvSpPr/>
          <p:nvPr userDrawn="1"/>
        </p:nvSpPr>
        <p:spPr>
          <a:xfrm>
            <a:off x="-19515" y="-603497"/>
            <a:ext cx="18348465" cy="1148598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B6A13468-ACD6-4311-9DC8-BEAA6AE514EA}"/>
              </a:ext>
            </a:extLst>
          </p:cNvPr>
          <p:cNvSpPr txBox="1"/>
          <p:nvPr/>
        </p:nvSpPr>
        <p:spPr>
          <a:xfrm>
            <a:off x="2356839" y="2176115"/>
            <a:ext cx="13574321" cy="34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4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6000" spc="330" dirty="0">
                <a:solidFill>
                  <a:schemeClr val="tx1"/>
                </a:solidFill>
                <a:latin typeface="+mj-lt"/>
              </a:rPr>
              <a:t>We are always looking for new partners to cooperate with in science, research</a:t>
            </a:r>
            <a:r>
              <a:rPr lang="cs-CZ" sz="6000" spc="330" baseline="0" dirty="0">
                <a:solidFill>
                  <a:schemeClr val="tx1"/>
                </a:solidFill>
                <a:latin typeface="+mj-lt"/>
              </a:rPr>
              <a:t> and mutual study programmes.</a:t>
            </a:r>
            <a:endParaRPr lang="cs-CZ" sz="6000" spc="33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C493C086-9102-4AAF-89F5-B0A1976AC2B6}"/>
              </a:ext>
            </a:extLst>
          </p:cNvPr>
          <p:cNvSpPr txBox="1"/>
          <p:nvPr userDrawn="1"/>
        </p:nvSpPr>
        <p:spPr>
          <a:xfrm>
            <a:off x="288000" y="288000"/>
            <a:ext cx="431064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2" name="Obdélník 1">
            <a:hlinkClick r:id="rId5"/>
            <a:extLst>
              <a:ext uri="{FF2B5EF4-FFF2-40B4-BE49-F238E27FC236}">
                <a16:creationId xmlns:a16="http://schemas.microsoft.com/office/drawing/2014/main" id="{7E9AB4AD-8914-45EB-9C61-8A79B5E66EE9}"/>
              </a:ext>
            </a:extLst>
          </p:cNvPr>
          <p:cNvSpPr/>
          <p:nvPr userDrawn="1"/>
        </p:nvSpPr>
        <p:spPr>
          <a:xfrm>
            <a:off x="5039543" y="6478514"/>
            <a:ext cx="8208912" cy="1632371"/>
          </a:xfrm>
          <a:prstGeom prst="rect">
            <a:avLst/>
          </a:prstGeom>
          <a:solidFill>
            <a:srgbClr val="6D1F8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000" b="0" u="none" dirty="0">
                <a:solidFill>
                  <a:schemeClr val="bg1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AM</a:t>
            </a:r>
            <a:r>
              <a:rPr lang="cs-CZ" sz="4000" b="0" u="none" baseline="0" dirty="0">
                <a:solidFill>
                  <a:schemeClr val="bg1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INTERESTED IN COOPERATION</a:t>
            </a:r>
            <a:endParaRPr lang="cs-CZ" sz="4000" b="0" u="none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Grafický objekt 12" descr="Kurzor">
            <a:extLst>
              <a:ext uri="{FF2B5EF4-FFF2-40B4-BE49-F238E27FC236}">
                <a16:creationId xmlns:a16="http://schemas.microsoft.com/office/drawing/2014/main" id="{2F54F12D-565B-40AA-8EFB-E9BE4BF9CB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37257" y="7472368"/>
            <a:ext cx="2098327" cy="209832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EE6D6B2-9CD8-450D-908E-56DFFEA3A21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33119" y="391084"/>
            <a:ext cx="4351841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6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21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0" grpId="0"/>
      <p:bldP spid="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8418B-F4AD-4211-9439-42814F5CBDED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4940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177E46-0C1B-452D-A18E-8B90A7B2BFB0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5816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A0DF7-CC9C-419E-A25B-E7F1A08C26F8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4631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227FA4C8-9A36-4F1C-B451-5B286CD3D0E8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1880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A4A58C4-41AD-46F0-B5F7-3C98E7C4FA40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857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F48F7B2-2A0E-4658-8F5C-7B4D470FC13F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7798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9BF8B6E-A466-4DFA-9A69-92FC2A11D3F8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7558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9410399E-EF70-4B9E-9F12-455D8B58DDD6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5662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96B8939A-08AA-46C5-B247-65DDD5C1771F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069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CA6EA-37D3-465B-8660-3742B3839F33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2106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354553-B84C-4507-BA85-250ABC57248C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86863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ra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0DA2DEC6-8644-4C71-AAA9-30F01406B217}"/>
              </a:ext>
            </a:extLst>
          </p:cNvPr>
          <p:cNvSpPr txBox="1"/>
          <p:nvPr userDrawn="1"/>
        </p:nvSpPr>
        <p:spPr>
          <a:xfrm>
            <a:off x="287999" y="288000"/>
            <a:ext cx="590359" cy="303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12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azdná bez Lo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15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8049283C-FCBB-4A83-851E-4135156F3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27426" y="6172201"/>
            <a:ext cx="5280026" cy="3519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31AA6BA-E560-4154-A324-D6C31F80543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582739" y="2038612"/>
            <a:ext cx="5473700" cy="346525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01FD5F38-9EA3-4543-A020-AAEFC3C24DE6}"/>
              </a:ext>
            </a:extLst>
          </p:cNvPr>
          <p:cNvSpPr txBox="1"/>
          <p:nvPr userDrawn="1"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 smtClean="0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‹#›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10" name="Zástupný text 26">
            <a:extLst>
              <a:ext uri="{FF2B5EF4-FFF2-40B4-BE49-F238E27FC236}">
                <a16:creationId xmlns:a16="http://schemas.microsoft.com/office/drawing/2014/main" id="{8A70715C-38C0-44CE-8F7B-1B4545ED53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474" y="505753"/>
            <a:ext cx="9274175" cy="994055"/>
          </a:xfrm>
          <a:prstGeom prst="rect">
            <a:avLst/>
          </a:prstGeom>
        </p:spPr>
        <p:txBody>
          <a:bodyPr/>
          <a:lstStyle>
            <a:lvl1pPr>
              <a:buNone/>
              <a:defRPr lang="cs-CZ" sz="6000" kern="1200" dirty="0">
                <a:solidFill>
                  <a:srgbClr val="646567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Nadpis snímku</a:t>
            </a:r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4356958D-AD23-4BE2-94A6-A2674A2A75C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69239" y="2038351"/>
            <a:ext cx="5280026" cy="3519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  <p:sp>
        <p:nvSpPr>
          <p:cNvPr id="18" name="Zástupný symbol obrázku 17">
            <a:extLst>
              <a:ext uri="{FF2B5EF4-FFF2-40B4-BE49-F238E27FC236}">
                <a16:creationId xmlns:a16="http://schemas.microsoft.com/office/drawing/2014/main" id="{D13026AC-793C-49A2-B1A8-5AB7E5DCB3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24975" y="6172201"/>
            <a:ext cx="6257925" cy="3519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27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5" grpId="0"/>
      <p:bldP spid="1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6E247-B58F-4C19-AF9C-97162766FD2D}" type="datetimeFigureOut">
              <a:rPr lang="cs-CZ" smtClean="0"/>
              <a:t>14.09.2023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172C4-926C-42CF-A7F7-3054E073ECE8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96679281-F7B8-4427-AAF4-01BD19154CAC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2557179" y="390972"/>
            <a:ext cx="5443805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8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8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6" r:id="rId10"/>
    <p:sldLayoutId id="2147483687" r:id="rId11"/>
    <p:sldLayoutId id="2147483676" r:id="rId12"/>
    <p:sldLayoutId id="2147483684" r:id="rId13"/>
    <p:sldLayoutId id="2147483685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91" r:id="rId27"/>
    <p:sldLayoutId id="2147483692" r:id="rId28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microsoft.com/office/2018/10/relationships/comments" Target="../comments/modernComment_167_BE263CB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8/10/relationships/comments" Target="../comments/modernComment_140_DA333BB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microsoft.com/office/2018/10/relationships/comments" Target="../comments/modernComment_13B_1BF93040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microsoft.com/office/2018/10/relationships/comments" Target="../comments/modernComment_13C_48DD860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microsoft.com/office/2018/10/relationships/comments" Target="../comments/modernComment_163_58182EC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microsoft.com/office/2018/10/relationships/comments" Target="../comments/modernComment_141_5EFB225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51_2550102D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microsoft.com/office/2018/10/relationships/comments" Target="../comments/modernComment_152_76CDFD66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microsoft.com/office/2018/10/relationships/comments" Target="../comments/modernComment_153_FA0701B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69_7AFF63E8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microsoft.com/office/2018/10/relationships/comments" Target="../comments/modernComment_15E_4B2D9A5C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microsoft.com/office/2018/10/relationships/comments" Target="../comments/modernComment_15F_CBB641C1.xml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3.svg"/><Relationship Id="rId2" Type="http://schemas.openxmlformats.org/officeDocument/2006/relationships/image" Target="../media/image8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hyperlink" Target="https://www.ujep.cz/en/contact" TargetMode="External"/><Relationship Id="rId5" Type="http://schemas.openxmlformats.org/officeDocument/2006/relationships/hyperlink" Target="https://www.ujep.cz/cs/cat/kontaky/oddeleni-pro-vnejsi-vztahy" TargetMode="External"/><Relationship Id="rId10" Type="http://schemas.openxmlformats.org/officeDocument/2006/relationships/image" Target="../media/image6.svg"/><Relationship Id="rId4" Type="http://schemas.openxmlformats.org/officeDocument/2006/relationships/image" Target="../media/image2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B3E34508-E5C3-4188-9E03-963DA8926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6E48E28A-3330-43CE-BD10-58B3CF0B45F5}"/>
              </a:ext>
            </a:extLst>
          </p:cNvPr>
          <p:cNvSpPr/>
          <p:nvPr/>
        </p:nvSpPr>
        <p:spPr>
          <a:xfrm>
            <a:off x="-145032" y="-113085"/>
            <a:ext cx="18506057" cy="1051316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FA72CBF3-50AC-41E2-A287-64BE272CF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96969" y="386000"/>
            <a:ext cx="4860001" cy="900000"/>
          </a:xfrm>
          <a:prstGeom prst="rect">
            <a:avLst/>
          </a:prstGeom>
        </p:spPr>
      </p:pic>
      <p:sp>
        <p:nvSpPr>
          <p:cNvPr id="12" name="Zástupný text 4">
            <a:extLst>
              <a:ext uri="{FF2B5EF4-FFF2-40B4-BE49-F238E27FC236}">
                <a16:creationId xmlns:a16="http://schemas.microsoft.com/office/drawing/2014/main" id="{EB0CC307-32E9-4591-840D-E7738FD9ABEB}"/>
              </a:ext>
            </a:extLst>
          </p:cNvPr>
          <p:cNvSpPr txBox="1">
            <a:spLocks/>
          </p:cNvSpPr>
          <p:nvPr/>
        </p:nvSpPr>
        <p:spPr>
          <a:xfrm>
            <a:off x="1499351" y="1671454"/>
            <a:ext cx="15854794" cy="1900324"/>
          </a:xfrm>
          <a:prstGeom prst="rect">
            <a:avLst/>
          </a:prstGeom>
        </p:spPr>
        <p:txBody>
          <a:bodyPr/>
          <a:lstStyle>
            <a:lvl1pPr marL="0" marR="0" indent="0" algn="l" defTabSz="9143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5400" kern="1200" spc="287" dirty="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51"/>
              </a:lnSpc>
            </a:pPr>
            <a:endParaRPr lang="cs-CZ" sz="6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551"/>
              </a:lnSpc>
            </a:pPr>
            <a:r>
              <a:rPr lang="cs-CZ" sz="6600" dirty="0">
                <a:latin typeface="Arial" panose="020B0604020202020204" pitchFamily="34" charset="0"/>
                <a:cs typeface="Arial" panose="020B0604020202020204" pitchFamily="34" charset="0"/>
              </a:rPr>
              <a:t>Jan Evangelista Purkyně University</a:t>
            </a:r>
            <a:br>
              <a:rPr lang="cs-CZ" sz="6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6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6600" dirty="0">
                <a:latin typeface="Arial" panose="020B0604020202020204" pitchFamily="34" charset="0"/>
                <a:cs typeface="Arial" panose="020B0604020202020204" pitchFamily="34" charset="0"/>
              </a:rPr>
              <a:t>in Ústí nad Labem</a:t>
            </a:r>
            <a:endParaRPr lang="en-US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4748C099-A52C-4425-826B-2C975129303A}"/>
              </a:ext>
            </a:extLst>
          </p:cNvPr>
          <p:cNvSpPr txBox="1">
            <a:spLocks/>
          </p:cNvSpPr>
          <p:nvPr/>
        </p:nvSpPr>
        <p:spPr>
          <a:xfrm>
            <a:off x="1499351" y="3980337"/>
            <a:ext cx="12707716" cy="159200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10000" kern="1200" dirty="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600"/>
              </a:lnSpc>
            </a:pPr>
            <a:r>
              <a:rPr lang="cs-CZ" sz="5400" dirty="0" err="1">
                <a:latin typeface="Arial" panose="020B0604020202020204" pitchFamily="34" charset="0"/>
                <a:cs typeface="Arial" panose="020B0604020202020204" pitchFamily="34" charset="0"/>
              </a:rPr>
              <a:t>Czechia</a:t>
            </a:r>
            <a:endParaRPr lang="en-A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45CB8ACE-BED2-4B25-A003-40563E26D587}"/>
              </a:ext>
            </a:extLst>
          </p:cNvPr>
          <p:cNvSpPr txBox="1">
            <a:spLocks/>
          </p:cNvSpPr>
          <p:nvPr/>
        </p:nvSpPr>
        <p:spPr>
          <a:xfrm>
            <a:off x="1499351" y="7303740"/>
            <a:ext cx="10584607" cy="1085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2800" kern="1200" spc="308" dirty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920"/>
              </a:lnSpc>
            </a:pPr>
            <a:r>
              <a:rPr lang="cs-CZ" sz="2801" dirty="0">
                <a:latin typeface="Arial" panose="020B0604020202020204" pitchFamily="34" charset="0"/>
                <a:cs typeface="Arial" panose="020B0604020202020204" pitchFamily="34" charset="0"/>
              </a:rPr>
              <a:t>Presenter:</a:t>
            </a:r>
            <a:endParaRPr lang="en-US" sz="280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920"/>
              </a:lnSpc>
            </a:pPr>
            <a:r>
              <a:rPr lang="cs-CZ" sz="2801" dirty="0">
                <a:latin typeface="Arial" panose="020B0604020202020204" pitchFamily="34" charset="0"/>
                <a:cs typeface="Arial" panose="020B0604020202020204" pitchFamily="34" charset="0"/>
              </a:rPr>
              <a:t>Full name and titles</a:t>
            </a:r>
            <a:endParaRPr lang="en-US" sz="28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588A8E0A-BBD4-4A4E-803F-995C8662CDA6}"/>
              </a:ext>
            </a:extLst>
          </p:cNvPr>
          <p:cNvSpPr txBox="1"/>
          <p:nvPr/>
        </p:nvSpPr>
        <p:spPr>
          <a:xfrm>
            <a:off x="13104443" y="7998185"/>
            <a:ext cx="4752527" cy="451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cs-CZ" sz="2400" spc="30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www.ujep.cz/en</a:t>
            </a:r>
          </a:p>
        </p:txBody>
      </p:sp>
    </p:spTree>
    <p:extLst>
      <p:ext uri="{BB962C8B-B14F-4D97-AF65-F5344CB8AC3E}">
        <p14:creationId xmlns:p14="http://schemas.microsoft.com/office/powerpoint/2010/main" val="319017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 thruBlk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uiExpan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AFED205F-56F3-4622-AC92-5D63950239C4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0E04A3C-6A4D-4888-911F-07759DC37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009" y="895030"/>
            <a:ext cx="6768752" cy="899903"/>
          </a:xfrm>
        </p:spPr>
        <p:txBody>
          <a:bodyPr/>
          <a:lstStyle/>
          <a:p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Czechia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 descr="Obsah obrázku Svět, Země, atlas, zeměkoule&#10;&#10;Popis byl vytvořen automaticky">
            <a:extLst>
              <a:ext uri="{FF2B5EF4-FFF2-40B4-BE49-F238E27FC236}">
                <a16:creationId xmlns:a16="http://schemas.microsoft.com/office/drawing/2014/main" id="{254F8FEB-0E87-AF2B-C540-7DEF6DE64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005" y="1756024"/>
            <a:ext cx="8295262" cy="8295262"/>
          </a:xfrm>
          <a:prstGeom prst="rect">
            <a:avLst/>
          </a:prstGeom>
        </p:spPr>
      </p:pic>
      <p:sp>
        <p:nvSpPr>
          <p:cNvPr id="11" name="Zástupný text 1">
            <a:extLst>
              <a:ext uri="{FF2B5EF4-FFF2-40B4-BE49-F238E27FC236}">
                <a16:creationId xmlns:a16="http://schemas.microsoft.com/office/drawing/2014/main" id="{540DBE5C-B5A4-F72C-7983-D7FB89074F0D}"/>
              </a:ext>
            </a:extLst>
          </p:cNvPr>
          <p:cNvSpPr txBox="1">
            <a:spLocks/>
          </p:cNvSpPr>
          <p:nvPr/>
        </p:nvSpPr>
        <p:spPr>
          <a:xfrm>
            <a:off x="779260" y="2848652"/>
            <a:ext cx="10066337" cy="72026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	78.871 km</a:t>
            </a:r>
            <a:r>
              <a:rPr lang="cs-CZ" sz="3499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10.5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Prague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Czech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Unitary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parliamentary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				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EU, NATO, UN, OECD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	…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Historical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0">
              <a:buNone/>
            </a:pP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mentions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7–9th </a:t>
            </a: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Centuries</a:t>
            </a:r>
            <a:endParaRPr lang="cs-CZ" sz="28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0">
              <a:buNone/>
            </a:pP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Czechoslovakia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1918</a:t>
            </a:r>
          </a:p>
          <a:p>
            <a:pPr marL="685800" lvl="1" indent="0">
              <a:buNone/>
            </a:pP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Czech </a:t>
            </a: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99" dirty="0" err="1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cs-CZ" sz="2899" dirty="0">
                <a:latin typeface="Arial" panose="020B0604020202020204" pitchFamily="34" charset="0"/>
                <a:cs typeface="Arial" panose="020B0604020202020204" pitchFamily="34" charset="0"/>
              </a:rPr>
              <a:t> 1993</a:t>
            </a:r>
          </a:p>
        </p:txBody>
      </p:sp>
      <p:pic>
        <p:nvPicPr>
          <p:cNvPr id="13" name="Obrázek 12" descr="Obsah obrázku vlajka, Elektricky modrá, červená&#10;&#10;Popis byl vytvořen automaticky">
            <a:extLst>
              <a:ext uri="{FF2B5EF4-FFF2-40B4-BE49-F238E27FC236}">
                <a16:creationId xmlns:a16="http://schemas.microsoft.com/office/drawing/2014/main" id="{1691A366-355A-488C-B37E-9FA222B0C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563" y="2848652"/>
            <a:ext cx="1597049" cy="106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90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A1240B6-5E0A-4FC5-8A0C-DCDEE9658BAA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F7306EE-3471-495E-A04A-79B27F9E158C}"/>
              </a:ext>
            </a:extLst>
          </p:cNvPr>
          <p:cNvSpPr txBox="1"/>
          <p:nvPr/>
        </p:nvSpPr>
        <p:spPr>
          <a:xfrm>
            <a:off x="489400" y="797603"/>
            <a:ext cx="11376320" cy="980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AU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University‘s location</a:t>
            </a:r>
          </a:p>
        </p:txBody>
      </p:sp>
      <p:grpSp>
        <p:nvGrpSpPr>
          <p:cNvPr id="51" name="Skupina 50">
            <a:extLst>
              <a:ext uri="{FF2B5EF4-FFF2-40B4-BE49-F238E27FC236}">
                <a16:creationId xmlns:a16="http://schemas.microsoft.com/office/drawing/2014/main" id="{217BE3F1-6509-173F-9F65-83FD223213E1}"/>
              </a:ext>
            </a:extLst>
          </p:cNvPr>
          <p:cNvGrpSpPr/>
          <p:nvPr/>
        </p:nvGrpSpPr>
        <p:grpSpPr>
          <a:xfrm>
            <a:off x="6517533" y="2450267"/>
            <a:ext cx="11770467" cy="7836733"/>
            <a:chOff x="4688733" y="1829571"/>
            <a:chExt cx="11770467" cy="7836733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3F74E26C-A05E-3A9A-DA4F-5D5BFEDD27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1" b="33997"/>
            <a:stretch/>
          </p:blipFill>
          <p:spPr>
            <a:xfrm>
              <a:off x="4688733" y="2463670"/>
              <a:ext cx="11770467" cy="7202634"/>
            </a:xfrm>
            <a:prstGeom prst="rect">
              <a:avLst/>
            </a:prstGeom>
          </p:spPr>
        </p:pic>
        <p:grpSp>
          <p:nvGrpSpPr>
            <p:cNvPr id="50" name="Skupina 49">
              <a:extLst>
                <a:ext uri="{FF2B5EF4-FFF2-40B4-BE49-F238E27FC236}">
                  <a16:creationId xmlns:a16="http://schemas.microsoft.com/office/drawing/2014/main" id="{D924E80C-A7FF-3417-1D41-6E47A89B893C}"/>
                </a:ext>
              </a:extLst>
            </p:cNvPr>
            <p:cNvGrpSpPr/>
            <p:nvPr/>
          </p:nvGrpSpPr>
          <p:grpSpPr>
            <a:xfrm>
              <a:off x="6032075" y="1829571"/>
              <a:ext cx="8900269" cy="5042394"/>
              <a:chOff x="6032075" y="1829571"/>
              <a:chExt cx="8900269" cy="5042394"/>
            </a:xfrm>
          </p:grpSpPr>
          <p:sp>
            <p:nvSpPr>
              <p:cNvPr id="11" name="Ovál 10">
                <a:extLst>
                  <a:ext uri="{FF2B5EF4-FFF2-40B4-BE49-F238E27FC236}">
                    <a16:creationId xmlns:a16="http://schemas.microsoft.com/office/drawing/2014/main" id="{EB0FD219-DBB5-BA83-06EC-E48D4740C269}"/>
                  </a:ext>
                </a:extLst>
              </p:cNvPr>
              <p:cNvSpPr/>
              <p:nvPr/>
            </p:nvSpPr>
            <p:spPr>
              <a:xfrm>
                <a:off x="9975850" y="4298951"/>
                <a:ext cx="391943" cy="38735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vál 11">
                <a:extLst>
                  <a:ext uri="{FF2B5EF4-FFF2-40B4-BE49-F238E27FC236}">
                    <a16:creationId xmlns:a16="http://schemas.microsoft.com/office/drawing/2014/main" id="{23F34BDD-8DD1-E2FD-9489-C85E352D4F82}"/>
                  </a:ext>
                </a:extLst>
              </p:cNvPr>
              <p:cNvSpPr/>
              <p:nvPr/>
            </p:nvSpPr>
            <p:spPr>
              <a:xfrm>
                <a:off x="9014883" y="2532060"/>
                <a:ext cx="258233" cy="2528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vál 13">
                <a:extLst>
                  <a:ext uri="{FF2B5EF4-FFF2-40B4-BE49-F238E27FC236}">
                    <a16:creationId xmlns:a16="http://schemas.microsoft.com/office/drawing/2014/main" id="{18FB88B9-3C12-37F2-476B-2ABFFD005979}"/>
                  </a:ext>
                </a:extLst>
              </p:cNvPr>
              <p:cNvSpPr/>
              <p:nvPr/>
            </p:nvSpPr>
            <p:spPr>
              <a:xfrm>
                <a:off x="7013560" y="5887846"/>
                <a:ext cx="258233" cy="2528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pic>
            <p:nvPicPr>
              <p:cNvPr id="16" name="Obrázek 15" descr="Obsah obrázku přeprava, Letecká doprava, letadlo, křídlo&#10;&#10;Popis byl vytvořen automaticky">
                <a:extLst>
                  <a:ext uri="{FF2B5EF4-FFF2-40B4-BE49-F238E27FC236}">
                    <a16:creationId xmlns:a16="http://schemas.microsoft.com/office/drawing/2014/main" id="{9879FDF0-7D3E-E537-01FE-9C38B00968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10" t="8303" r="13110" b="7712"/>
              <a:stretch/>
            </p:blipFill>
            <p:spPr>
              <a:xfrm>
                <a:off x="8437043" y="2375718"/>
                <a:ext cx="510985" cy="565561"/>
              </a:xfrm>
              <a:prstGeom prst="rect">
                <a:avLst/>
              </a:prstGeom>
            </p:spPr>
          </p:pic>
          <p:pic>
            <p:nvPicPr>
              <p:cNvPr id="17" name="Obrázek 16" descr="Obsah obrázku přeprava, Letecká doprava, letadlo, křídlo&#10;&#10;Popis byl vytvořen automaticky">
                <a:extLst>
                  <a:ext uri="{FF2B5EF4-FFF2-40B4-BE49-F238E27FC236}">
                    <a16:creationId xmlns:a16="http://schemas.microsoft.com/office/drawing/2014/main" id="{DF6A95C7-F8DA-CC80-36E5-BE8783030D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10" t="8303" r="13110" b="7712"/>
              <a:stretch/>
            </p:blipFill>
            <p:spPr>
              <a:xfrm>
                <a:off x="6499448" y="5718495"/>
                <a:ext cx="510985" cy="565561"/>
              </a:xfrm>
              <a:prstGeom prst="rect">
                <a:avLst/>
              </a:prstGeom>
            </p:spPr>
          </p:pic>
          <p:pic>
            <p:nvPicPr>
              <p:cNvPr id="18" name="Obrázek 17" descr="Obsah obrázku přeprava, Letecká doprava, letadlo, křídlo&#10;&#10;Popis byl vytvořen automaticky">
                <a:extLst>
                  <a:ext uri="{FF2B5EF4-FFF2-40B4-BE49-F238E27FC236}">
                    <a16:creationId xmlns:a16="http://schemas.microsoft.com/office/drawing/2014/main" id="{796A5BBD-E014-DCA4-959A-08F7C356A4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10" t="8303" r="13110" b="7712"/>
              <a:stretch/>
            </p:blipFill>
            <p:spPr>
              <a:xfrm>
                <a:off x="10174401" y="6306404"/>
                <a:ext cx="510985" cy="565561"/>
              </a:xfrm>
              <a:prstGeom prst="rect">
                <a:avLst/>
              </a:prstGeom>
            </p:spPr>
          </p:pic>
          <p:cxnSp>
            <p:nvCxnSpPr>
              <p:cNvPr id="20" name="Přímá spojnice 19">
                <a:extLst>
                  <a:ext uri="{FF2B5EF4-FFF2-40B4-BE49-F238E27FC236}">
                    <a16:creationId xmlns:a16="http://schemas.microsoft.com/office/drawing/2014/main" id="{92A946FD-0D1B-2DB0-F8DD-8F15D80E37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3999" y="2658499"/>
                <a:ext cx="1027823" cy="1844637"/>
              </a:xfrm>
              <a:prstGeom prst="line">
                <a:avLst/>
              </a:prstGeom>
              <a:ln w="57150">
                <a:solidFill>
                  <a:schemeClr val="tx1">
                    <a:lumMod val="95000"/>
                    <a:lumOff val="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Přímá spojnice 20">
                <a:extLst>
                  <a:ext uri="{FF2B5EF4-FFF2-40B4-BE49-F238E27FC236}">
                    <a16:creationId xmlns:a16="http://schemas.microsoft.com/office/drawing/2014/main" id="{AB740CD2-964E-B789-D2F9-8C1B37C22E27}"/>
                  </a:ext>
                </a:extLst>
              </p:cNvPr>
              <p:cNvCxnSpPr>
                <a:cxnSpLocks/>
                <a:stCxn id="14" idx="6"/>
              </p:cNvCxnSpPr>
              <p:nvPr/>
            </p:nvCxnSpPr>
            <p:spPr>
              <a:xfrm flipV="1">
                <a:off x="7271793" y="4503136"/>
                <a:ext cx="2900029" cy="1511150"/>
              </a:xfrm>
              <a:prstGeom prst="line">
                <a:avLst/>
              </a:prstGeom>
              <a:ln w="57150">
                <a:solidFill>
                  <a:schemeClr val="tx1">
                    <a:lumMod val="95000"/>
                    <a:lumOff val="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Přímá spojnice 24">
                <a:extLst>
                  <a:ext uri="{FF2B5EF4-FFF2-40B4-BE49-F238E27FC236}">
                    <a16:creationId xmlns:a16="http://schemas.microsoft.com/office/drawing/2014/main" id="{ECBD22D4-D33C-E894-12B2-82A24121B3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174997" y="4499961"/>
                <a:ext cx="771797" cy="2033479"/>
              </a:xfrm>
              <a:prstGeom prst="line">
                <a:avLst/>
              </a:prstGeom>
              <a:ln w="57150">
                <a:solidFill>
                  <a:schemeClr val="tx1">
                    <a:lumMod val="95000"/>
                    <a:lumOff val="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ovéPole 30">
                <a:extLst>
                  <a:ext uri="{FF2B5EF4-FFF2-40B4-BE49-F238E27FC236}">
                    <a16:creationId xmlns:a16="http://schemas.microsoft.com/office/drawing/2014/main" id="{B559FBAC-27F4-4A20-8C77-5D881C494B5B}"/>
                  </a:ext>
                </a:extLst>
              </p:cNvPr>
              <p:cNvSpPr txBox="1"/>
              <p:nvPr/>
            </p:nvSpPr>
            <p:spPr>
              <a:xfrm>
                <a:off x="10242573" y="3834891"/>
                <a:ext cx="379275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Ústí nad Labem</a:t>
                </a:r>
                <a:endParaRPr lang="cs-CZ" sz="3600" dirty="0"/>
              </a:p>
            </p:txBody>
          </p:sp>
          <p:sp>
            <p:nvSpPr>
              <p:cNvPr id="41" name="TextovéPole 40">
                <a:extLst>
                  <a:ext uri="{FF2B5EF4-FFF2-40B4-BE49-F238E27FC236}">
                    <a16:creationId xmlns:a16="http://schemas.microsoft.com/office/drawing/2014/main" id="{82866354-B727-4B25-2435-153E1CDDB84D}"/>
                  </a:ext>
                </a:extLst>
              </p:cNvPr>
              <p:cNvSpPr txBox="1"/>
              <p:nvPr/>
            </p:nvSpPr>
            <p:spPr>
              <a:xfrm>
                <a:off x="11139591" y="6140725"/>
                <a:ext cx="379275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Prague</a:t>
                </a:r>
                <a:endParaRPr lang="cs-CZ" sz="3600" dirty="0"/>
              </a:p>
            </p:txBody>
          </p:sp>
          <p:sp>
            <p:nvSpPr>
              <p:cNvPr id="42" name="TextovéPole 41">
                <a:extLst>
                  <a:ext uri="{FF2B5EF4-FFF2-40B4-BE49-F238E27FC236}">
                    <a16:creationId xmlns:a16="http://schemas.microsoft.com/office/drawing/2014/main" id="{93DA85C6-02AC-7DEB-9919-C7F52F1DA30E}"/>
                  </a:ext>
                </a:extLst>
              </p:cNvPr>
              <p:cNvSpPr txBox="1"/>
              <p:nvPr/>
            </p:nvSpPr>
            <p:spPr>
              <a:xfrm>
                <a:off x="9011756" y="1829571"/>
                <a:ext cx="379275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Dresden</a:t>
                </a:r>
                <a:endParaRPr lang="cs-CZ" sz="3600" dirty="0"/>
              </a:p>
            </p:txBody>
          </p:sp>
          <p:sp>
            <p:nvSpPr>
              <p:cNvPr id="43" name="TextovéPole 42">
                <a:extLst>
                  <a:ext uri="{FF2B5EF4-FFF2-40B4-BE49-F238E27FC236}">
                    <a16:creationId xmlns:a16="http://schemas.microsoft.com/office/drawing/2014/main" id="{4501D6C4-0116-0577-CAA3-DB89BA18AF3C}"/>
                  </a:ext>
                </a:extLst>
              </p:cNvPr>
              <p:cNvSpPr txBox="1"/>
              <p:nvPr/>
            </p:nvSpPr>
            <p:spPr>
              <a:xfrm>
                <a:off x="6032075" y="6114704"/>
                <a:ext cx="379275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Karlovy Vary</a:t>
                </a:r>
                <a:endParaRPr lang="cs-CZ" sz="3600" dirty="0"/>
              </a:p>
            </p:txBody>
          </p:sp>
          <p:sp>
            <p:nvSpPr>
              <p:cNvPr id="44" name="TextovéPole 43">
                <a:extLst>
                  <a:ext uri="{FF2B5EF4-FFF2-40B4-BE49-F238E27FC236}">
                    <a16:creationId xmlns:a16="http://schemas.microsoft.com/office/drawing/2014/main" id="{724671E9-EF2E-7B02-D93B-3FF868D1FF1A}"/>
                  </a:ext>
                </a:extLst>
              </p:cNvPr>
              <p:cNvSpPr txBox="1"/>
              <p:nvPr/>
            </p:nvSpPr>
            <p:spPr>
              <a:xfrm rot="19963980">
                <a:off x="7751320" y="4859093"/>
                <a:ext cx="1463431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120 km</a:t>
                </a:r>
                <a:endParaRPr lang="cs-CZ" sz="2600" b="1" dirty="0"/>
              </a:p>
            </p:txBody>
          </p:sp>
          <p:sp>
            <p:nvSpPr>
              <p:cNvPr id="45" name="TextovéPole 44">
                <a:extLst>
                  <a:ext uri="{FF2B5EF4-FFF2-40B4-BE49-F238E27FC236}">
                    <a16:creationId xmlns:a16="http://schemas.microsoft.com/office/drawing/2014/main" id="{D74B572E-56C7-4AA6-D6A4-49E7E6C5DAB2}"/>
                  </a:ext>
                </a:extLst>
              </p:cNvPr>
              <p:cNvSpPr txBox="1"/>
              <p:nvPr/>
            </p:nvSpPr>
            <p:spPr>
              <a:xfrm rot="4034252">
                <a:off x="10188587" y="5372411"/>
                <a:ext cx="1463431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90 km</a:t>
                </a:r>
                <a:endParaRPr lang="cs-CZ" sz="2600" b="1" dirty="0"/>
              </a:p>
            </p:txBody>
          </p:sp>
          <p:sp>
            <p:nvSpPr>
              <p:cNvPr id="46" name="TextovéPole 45">
                <a:extLst>
                  <a:ext uri="{FF2B5EF4-FFF2-40B4-BE49-F238E27FC236}">
                    <a16:creationId xmlns:a16="http://schemas.microsoft.com/office/drawing/2014/main" id="{22D2C27D-7684-2E9D-B0B4-C21C58839C6F}"/>
                  </a:ext>
                </a:extLst>
              </p:cNvPr>
              <p:cNvSpPr txBox="1"/>
              <p:nvPr/>
            </p:nvSpPr>
            <p:spPr>
              <a:xfrm rot="3542136">
                <a:off x="9118146" y="3068348"/>
                <a:ext cx="1463431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65 km</a:t>
                </a:r>
                <a:endParaRPr lang="cs-CZ" sz="2600" b="1" dirty="0"/>
              </a:p>
            </p:txBody>
          </p:sp>
          <p:sp>
            <p:nvSpPr>
              <p:cNvPr id="48" name="Ovál 47">
                <a:extLst>
                  <a:ext uri="{FF2B5EF4-FFF2-40B4-BE49-F238E27FC236}">
                    <a16:creationId xmlns:a16="http://schemas.microsoft.com/office/drawing/2014/main" id="{D130410C-64D3-EE20-9C3F-EDF0057D3C87}"/>
                  </a:ext>
                </a:extLst>
              </p:cNvPr>
              <p:cNvSpPr/>
              <p:nvPr/>
            </p:nvSpPr>
            <p:spPr>
              <a:xfrm>
                <a:off x="10749731" y="6464843"/>
                <a:ext cx="391943" cy="38735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  <p:sp>
        <p:nvSpPr>
          <p:cNvPr id="49" name="Zástupný text 1">
            <a:extLst>
              <a:ext uri="{FF2B5EF4-FFF2-40B4-BE49-F238E27FC236}">
                <a16:creationId xmlns:a16="http://schemas.microsoft.com/office/drawing/2014/main" id="{D88C59B0-9A87-D162-E658-CE1D7B5A47C2}"/>
              </a:ext>
            </a:extLst>
          </p:cNvPr>
          <p:cNvSpPr txBox="1">
            <a:spLocks/>
          </p:cNvSpPr>
          <p:nvPr/>
        </p:nvSpPr>
        <p:spPr>
          <a:xfrm>
            <a:off x="779260" y="2848652"/>
            <a:ext cx="10066337" cy="7202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Ústí nad Labem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93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thousands</a:t>
            </a: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13th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Century</a:t>
            </a: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ca 8.000</a:t>
            </a:r>
          </a:p>
        </p:txBody>
      </p:sp>
    </p:spTree>
    <p:extLst>
      <p:ext uri="{BB962C8B-B14F-4D97-AF65-F5344CB8AC3E}">
        <p14:creationId xmlns:p14="http://schemas.microsoft.com/office/powerpoint/2010/main" val="82012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2BC0D589-5C1E-44BF-9C5B-19A44B8C5A33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18C86F5-5FB0-4FFF-84EA-A5F9AAB0CDA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818880" y="2924494"/>
            <a:ext cx="8859520" cy="5415804"/>
          </a:xfrm>
        </p:spPr>
        <p:txBody>
          <a:bodyPr/>
          <a:lstStyle/>
          <a:p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499" dirty="0" err="1">
                <a:latin typeface="Arial" panose="020B0604020202020204" pitchFamily="34" charset="0"/>
                <a:cs typeface="Arial" panose="020B0604020202020204" pitchFamily="34" charset="0"/>
              </a:rPr>
              <a:t>dministrative</a:t>
            </a:r>
            <a:r>
              <a:rPr lang="en-US" sz="3499" dirty="0">
                <a:latin typeface="Arial" panose="020B0604020202020204" pitchFamily="34" charset="0"/>
                <a:cs typeface="Arial" panose="020B0604020202020204" pitchFamily="34" charset="0"/>
              </a:rPr>
              <a:t> and cultural centre of our region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499" dirty="0" err="1">
                <a:latin typeface="Arial" panose="020B0604020202020204" pitchFamily="34" charset="0"/>
                <a:cs typeface="Arial" panose="020B0604020202020204" pitchFamily="34" charset="0"/>
              </a:rPr>
              <a:t>mportant</a:t>
            </a:r>
            <a:r>
              <a:rPr lang="en-US" sz="3499" dirty="0">
                <a:latin typeface="Arial" panose="020B0604020202020204" pitchFamily="34" charset="0"/>
                <a:cs typeface="Arial" panose="020B0604020202020204" pitchFamily="34" charset="0"/>
              </a:rPr>
              <a:t> junction connecting Prague with Germany.</a:t>
            </a: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Seat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region.</a:t>
            </a:r>
          </a:p>
          <a:p>
            <a:pPr fontAlgn="base"/>
            <a:r>
              <a:rPr lang="cs-CZ" sz="3500" dirty="0"/>
              <a:t>City </a:t>
            </a:r>
            <a:r>
              <a:rPr lang="cs-CZ" sz="3500" dirty="0" err="1"/>
              <a:t>with</a:t>
            </a:r>
            <a:r>
              <a:rPr lang="cs-CZ" sz="3500" dirty="0"/>
              <a:t> </a:t>
            </a:r>
            <a:r>
              <a:rPr lang="cs-CZ" sz="3500" dirty="0" err="1"/>
              <a:t>rough</a:t>
            </a:r>
            <a:r>
              <a:rPr lang="cs-CZ" sz="3500" dirty="0"/>
              <a:t> past </a:t>
            </a:r>
            <a:r>
              <a:rPr lang="cs-CZ" sz="3500" dirty="0" err="1"/>
              <a:t>developing</a:t>
            </a:r>
            <a:r>
              <a:rPr lang="cs-CZ" sz="3500" dirty="0"/>
              <a:t> </a:t>
            </a:r>
            <a:r>
              <a:rPr lang="cs-CZ" sz="3500" dirty="0" err="1"/>
              <a:t>every</a:t>
            </a:r>
            <a:r>
              <a:rPr lang="cs-CZ" sz="3500" dirty="0"/>
              <a:t> </a:t>
            </a:r>
            <a:r>
              <a:rPr lang="cs-CZ" sz="3500" dirty="0" err="1"/>
              <a:t>day</a:t>
            </a:r>
            <a:r>
              <a:rPr lang="cs-CZ" sz="3500" dirty="0"/>
              <a:t>.​</a:t>
            </a:r>
          </a:p>
          <a:p>
            <a:pPr fontAlgn="base"/>
            <a:r>
              <a:rPr lang="cs-CZ" sz="3500" dirty="0" err="1"/>
              <a:t>Surrounded</a:t>
            </a:r>
            <a:r>
              <a:rPr lang="cs-CZ" sz="3500" dirty="0"/>
              <a:t> by a </a:t>
            </a:r>
            <a:r>
              <a:rPr lang="cs-CZ" sz="3500" dirty="0" err="1"/>
              <a:t>stunning</a:t>
            </a:r>
            <a:r>
              <a:rPr lang="cs-CZ" sz="3500" dirty="0"/>
              <a:t> </a:t>
            </a:r>
            <a:r>
              <a:rPr lang="cs-CZ" sz="3500" dirty="0" err="1"/>
              <a:t>countryside</a:t>
            </a:r>
            <a:r>
              <a:rPr lang="en-US" sz="3500" dirty="0"/>
              <a:t>​</a:t>
            </a:r>
            <a:r>
              <a:rPr lang="cs-CZ" sz="3500" dirty="0"/>
              <a:t>.</a:t>
            </a:r>
            <a:endParaRPr lang="en-US" sz="350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340B15-D401-4189-AB5D-009910EE56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000" y="895030"/>
            <a:ext cx="6912768" cy="933770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Ústí nad Labem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EF4237B-57C2-4507-BD07-4EA8A5940E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0" r="1"/>
          <a:stretch/>
        </p:blipFill>
        <p:spPr>
          <a:xfrm>
            <a:off x="428017" y="2924493"/>
            <a:ext cx="8187091" cy="541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15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481364B5-F925-4643-8672-34A553612F24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18C86F5-5FB0-4FFF-84EA-A5F9AAB0CDA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4675" y="2587557"/>
            <a:ext cx="17138652" cy="7245420"/>
          </a:xfrm>
        </p:spPr>
        <p:txBody>
          <a:bodyPr/>
          <a:lstStyle/>
          <a:p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Situated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Czech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largest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river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, Labe (Elbe).</a:t>
            </a:r>
          </a:p>
          <a:p>
            <a:pPr fontAlgn="base"/>
            <a:r>
              <a:rPr lang="cs-CZ" sz="3500" dirty="0" err="1"/>
              <a:t>Beautiful</a:t>
            </a:r>
            <a:r>
              <a:rPr lang="cs-CZ" sz="3500" dirty="0"/>
              <a:t> and </a:t>
            </a:r>
            <a:r>
              <a:rPr lang="cs-CZ" sz="3500" dirty="0" err="1"/>
              <a:t>almost</a:t>
            </a:r>
            <a:r>
              <a:rPr lang="cs-CZ" sz="3500" dirty="0"/>
              <a:t> </a:t>
            </a:r>
            <a:r>
              <a:rPr lang="cs-CZ" sz="3500" dirty="0" err="1"/>
              <a:t>magical</a:t>
            </a:r>
            <a:r>
              <a:rPr lang="cs-CZ" sz="3500" dirty="0"/>
              <a:t> </a:t>
            </a:r>
            <a:r>
              <a:rPr lang="cs-CZ" sz="3500" dirty="0" err="1"/>
              <a:t>surroundings</a:t>
            </a:r>
            <a:r>
              <a:rPr lang="cs-CZ" sz="3500" dirty="0"/>
              <a:t> </a:t>
            </a:r>
            <a:r>
              <a:rPr lang="cs-CZ" sz="3500" dirty="0" err="1"/>
              <a:t>including</a:t>
            </a:r>
            <a:r>
              <a:rPr lang="cs-CZ" sz="3500" dirty="0"/>
              <a:t> post-</a:t>
            </a:r>
            <a:r>
              <a:rPr lang="cs-CZ" sz="3500" dirty="0" err="1"/>
              <a:t>volcanic</a:t>
            </a:r>
            <a:r>
              <a:rPr lang="cs-CZ" sz="3500" dirty="0"/>
              <a:t> </a:t>
            </a:r>
            <a:r>
              <a:rPr lang="cs-CZ" sz="3500" dirty="0" err="1"/>
              <a:t>landscape</a:t>
            </a:r>
            <a:r>
              <a:rPr lang="cs-CZ" sz="3500" dirty="0"/>
              <a:t> </a:t>
            </a:r>
            <a:r>
              <a:rPr lang="cs-CZ" sz="3500" dirty="0" err="1"/>
              <a:t>of</a:t>
            </a:r>
            <a:r>
              <a:rPr lang="cs-CZ" sz="3500" dirty="0"/>
              <a:t> </a:t>
            </a:r>
            <a:r>
              <a:rPr lang="cs-CZ" sz="3500" dirty="0" err="1"/>
              <a:t>the</a:t>
            </a:r>
            <a:r>
              <a:rPr lang="cs-CZ" sz="3500" dirty="0"/>
              <a:t> Bohemian </a:t>
            </a:r>
            <a:r>
              <a:rPr lang="cs-CZ" sz="3500" dirty="0" err="1"/>
              <a:t>Central</a:t>
            </a:r>
            <a:r>
              <a:rPr lang="cs-CZ" sz="3500" dirty="0"/>
              <a:t> </a:t>
            </a:r>
            <a:r>
              <a:rPr lang="cs-CZ" sz="3500" dirty="0" err="1"/>
              <a:t>Mountains</a:t>
            </a:r>
            <a:r>
              <a:rPr lang="cs-CZ" sz="3500" dirty="0"/>
              <a:t>, </a:t>
            </a:r>
            <a:r>
              <a:rPr lang="cs-CZ" sz="3500" dirty="0" err="1"/>
              <a:t>the</a:t>
            </a:r>
            <a:r>
              <a:rPr lang="cs-CZ" sz="3500" dirty="0"/>
              <a:t> </a:t>
            </a:r>
            <a:r>
              <a:rPr lang="cs-CZ" sz="3500" dirty="0" err="1"/>
              <a:t>dramatic</a:t>
            </a:r>
            <a:r>
              <a:rPr lang="cs-CZ" sz="3500" dirty="0"/>
              <a:t> </a:t>
            </a:r>
            <a:r>
              <a:rPr lang="cs-CZ" sz="3500" dirty="0" err="1"/>
              <a:t>sandstone</a:t>
            </a:r>
            <a:r>
              <a:rPr lang="cs-CZ" sz="3500" dirty="0"/>
              <a:t> </a:t>
            </a:r>
            <a:r>
              <a:rPr lang="cs-CZ" sz="3500" dirty="0" err="1"/>
              <a:t>canyons</a:t>
            </a:r>
            <a:r>
              <a:rPr lang="cs-CZ" sz="3500" dirty="0"/>
              <a:t> </a:t>
            </a:r>
            <a:r>
              <a:rPr lang="cs-CZ" sz="3500" dirty="0" err="1"/>
              <a:t>of</a:t>
            </a:r>
            <a:r>
              <a:rPr lang="cs-CZ" sz="3500" dirty="0"/>
              <a:t> Bohemian </a:t>
            </a:r>
            <a:r>
              <a:rPr lang="cs-CZ" sz="3500" dirty="0" err="1"/>
              <a:t>Switzerland</a:t>
            </a:r>
            <a:r>
              <a:rPr lang="cs-CZ" sz="3500" dirty="0"/>
              <a:t>, </a:t>
            </a:r>
            <a:r>
              <a:rPr lang="cs-CZ" sz="3500" dirty="0" err="1"/>
              <a:t>the</a:t>
            </a:r>
            <a:r>
              <a:rPr lang="cs-CZ" sz="3500" dirty="0"/>
              <a:t> </a:t>
            </a:r>
            <a:r>
              <a:rPr lang="cs-CZ" sz="3500" dirty="0" err="1"/>
              <a:t>rugged</a:t>
            </a:r>
            <a:r>
              <a:rPr lang="cs-CZ" sz="3500" dirty="0"/>
              <a:t> </a:t>
            </a:r>
            <a:r>
              <a:rPr lang="cs-CZ" sz="3500" dirty="0" err="1"/>
              <a:t>Ore</a:t>
            </a:r>
            <a:r>
              <a:rPr lang="cs-CZ" sz="3500" dirty="0"/>
              <a:t> </a:t>
            </a:r>
            <a:r>
              <a:rPr lang="cs-CZ" sz="3500" dirty="0" err="1"/>
              <a:t>Mountains</a:t>
            </a:r>
            <a:r>
              <a:rPr lang="cs-CZ" sz="3500" dirty="0"/>
              <a:t> and </a:t>
            </a:r>
            <a:r>
              <a:rPr lang="cs-CZ" sz="3500" dirty="0" err="1"/>
              <a:t>the</a:t>
            </a:r>
            <a:r>
              <a:rPr lang="cs-CZ" sz="3500" dirty="0"/>
              <a:t> green </a:t>
            </a:r>
            <a:r>
              <a:rPr lang="cs-CZ" sz="3500" dirty="0" err="1"/>
              <a:t>Hills</a:t>
            </a:r>
            <a:r>
              <a:rPr lang="cs-CZ" sz="3500" dirty="0"/>
              <a:t> </a:t>
            </a:r>
            <a:r>
              <a:rPr lang="cs-CZ" sz="3500" dirty="0" err="1"/>
              <a:t>of</a:t>
            </a:r>
            <a:r>
              <a:rPr lang="cs-CZ" sz="3500" dirty="0"/>
              <a:t> </a:t>
            </a:r>
            <a:r>
              <a:rPr lang="cs-CZ" sz="3500" dirty="0" err="1"/>
              <a:t>Lusatian</a:t>
            </a:r>
            <a:r>
              <a:rPr lang="cs-CZ" sz="3500" dirty="0"/>
              <a:t> </a:t>
            </a:r>
            <a:r>
              <a:rPr lang="cs-CZ" sz="3500" dirty="0" err="1"/>
              <a:t>Mountains</a:t>
            </a:r>
            <a:r>
              <a:rPr lang="cs-CZ" sz="3500" dirty="0"/>
              <a:t>.</a:t>
            </a:r>
          </a:p>
          <a:p>
            <a:pPr fontAlgn="base"/>
            <a:endParaRPr lang="en-US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340B15-D401-4189-AB5D-009910EE56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000" y="895030"/>
            <a:ext cx="6912768" cy="933770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Region Ústí nad Labem</a:t>
            </a:r>
          </a:p>
        </p:txBody>
      </p:sp>
      <p:pic>
        <p:nvPicPr>
          <p:cNvPr id="9" name="Obrázek 8" descr="Obsah obrázku obloha, venku, krajina, příroda&#10;&#10;Popis byl vytvořen automaticky">
            <a:extLst>
              <a:ext uri="{FF2B5EF4-FFF2-40B4-BE49-F238E27FC236}">
                <a16:creationId xmlns:a16="http://schemas.microsoft.com/office/drawing/2014/main" id="{B1F3730B-1E6F-C19A-3CF6-217135993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0" y="4974443"/>
            <a:ext cx="7562121" cy="5041414"/>
          </a:xfrm>
          <a:prstGeom prst="rect">
            <a:avLst/>
          </a:prstGeom>
        </p:spPr>
      </p:pic>
      <p:pic>
        <p:nvPicPr>
          <p:cNvPr id="11" name="Obrázek 10" descr="Obsah obrázku krajina, příroda, venku, hora&#10;&#10;Popis byl vytvořen automaticky">
            <a:extLst>
              <a:ext uri="{FF2B5EF4-FFF2-40B4-BE49-F238E27FC236}">
                <a16:creationId xmlns:a16="http://schemas.microsoft.com/office/drawing/2014/main" id="{90C6F9F8-FE00-1920-6AAB-A6B5A67D2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974443"/>
            <a:ext cx="7563204" cy="504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773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4FDC2CA5-4BA9-4CCD-B11A-2A67E653B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024" y="1975148"/>
            <a:ext cx="5279609" cy="3519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Group 4">
            <a:extLst>
              <a:ext uri="{FF2B5EF4-FFF2-40B4-BE49-F238E27FC236}">
                <a16:creationId xmlns:a16="http://schemas.microsoft.com/office/drawing/2014/main" id="{29AA88E5-9BE0-471B-8F9C-CAA7466E983E}"/>
              </a:ext>
            </a:extLst>
          </p:cNvPr>
          <p:cNvGrpSpPr/>
          <p:nvPr/>
        </p:nvGrpSpPr>
        <p:grpSpPr>
          <a:xfrm>
            <a:off x="833024" y="1974384"/>
            <a:ext cx="17211965" cy="7614177"/>
            <a:chOff x="-3282741" y="-4334580"/>
            <a:chExt cx="22949286" cy="10152239"/>
          </a:xfrm>
        </p:grpSpPr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0380232D-8FCD-4980-B1B2-CC091CA0D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38187" y="-4334580"/>
              <a:ext cx="15228358" cy="1015223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ABA05BBC-D349-4BD4-A5B0-22652C5F9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3282741" y="1119571"/>
              <a:ext cx="7047129" cy="46980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47797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EE428D4B-4282-4BA5-B620-A91B00D5937D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49A10EB-2C9E-4C78-A022-77C1BB0D4B6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646989" y="2206627"/>
            <a:ext cx="10066337" cy="7626350"/>
          </a:xfrm>
        </p:spPr>
        <p:txBody>
          <a:bodyPr/>
          <a:lstStyle/>
          <a:p>
            <a:pPr marL="0" indent="0">
              <a:buNone/>
            </a:pPr>
            <a:r>
              <a:rPr lang="en-GB" sz="3499" dirty="0"/>
              <a:t>Jan Evangelista Purkyně </a:t>
            </a:r>
            <a:r>
              <a:rPr lang="cs-CZ" sz="3499" dirty="0"/>
              <a:t>(</a:t>
            </a:r>
            <a:r>
              <a:rPr lang="en-GB" sz="3499" dirty="0"/>
              <a:t>1787–1869), after whom </a:t>
            </a:r>
            <a:r>
              <a:rPr lang="cs-CZ" sz="3499" dirty="0"/>
              <a:t>the university is </a:t>
            </a:r>
            <a:r>
              <a:rPr lang="en-GB" sz="3499" dirty="0"/>
              <a:t>named, was born nearby in a small town Libochovice. He was a Czech physiologist, anatomist, biologist, poet and philosophe</a:t>
            </a:r>
            <a:r>
              <a:rPr lang="cs-CZ" sz="3499" dirty="0"/>
              <a:t>r</a:t>
            </a:r>
            <a:r>
              <a:rPr lang="en-GB" sz="3499" dirty="0"/>
              <a:t>. </a:t>
            </a:r>
            <a:r>
              <a:rPr lang="cs-CZ" sz="3499" dirty="0"/>
              <a:t>Furthermore</a:t>
            </a:r>
            <a:r>
              <a:rPr lang="en-GB" sz="3499" dirty="0"/>
              <a:t>, he was a devoted patriot. </a:t>
            </a:r>
            <a:endParaRPr lang="cs-CZ" sz="3499" dirty="0"/>
          </a:p>
          <a:p>
            <a:endParaRPr lang="cs-CZ" sz="3499" dirty="0"/>
          </a:p>
          <a:p>
            <a:pPr marL="0" indent="0">
              <a:buNone/>
            </a:pPr>
            <a:r>
              <a:rPr lang="en-GB" sz="3499" dirty="0"/>
              <a:t>Today, Purkyně </a:t>
            </a:r>
            <a:r>
              <a:rPr lang="cs-CZ" sz="3499" dirty="0"/>
              <a:t>is considered </a:t>
            </a:r>
            <a:r>
              <a:rPr lang="en-GB" sz="3499" dirty="0"/>
              <a:t>to be one of the founders of cytology (</a:t>
            </a:r>
            <a:r>
              <a:rPr lang="cs-CZ" sz="3499" dirty="0"/>
              <a:t>the </a:t>
            </a:r>
            <a:r>
              <a:rPr lang="en-GB" sz="3499" dirty="0"/>
              <a:t>discipline of biology focused on cells). </a:t>
            </a:r>
            <a:endParaRPr lang="cs-CZ" sz="3499" dirty="0"/>
          </a:p>
          <a:p>
            <a:endParaRPr lang="cs-CZ" sz="3499" dirty="0"/>
          </a:p>
        </p:txBody>
      </p:sp>
      <p:pic>
        <p:nvPicPr>
          <p:cNvPr id="6" name="Zástupný symbol obrázku 5" descr="Obsah obrázku text&#10;&#10;Popis byl vytvořen automaticky">
            <a:extLst>
              <a:ext uri="{FF2B5EF4-FFF2-40B4-BE49-F238E27FC236}">
                <a16:creationId xmlns:a16="http://schemas.microsoft.com/office/drawing/2014/main" id="{A79DEF86-2C41-4CAD-8438-A35BC193E6E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7" b="8697"/>
          <a:stretch>
            <a:fillRect/>
          </a:stretch>
        </p:blipFill>
        <p:spPr/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551AA2-A613-4E25-945F-494CF99CEF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5049" y="895030"/>
            <a:ext cx="4376916" cy="947612"/>
          </a:xfrm>
        </p:spPr>
        <p:txBody>
          <a:bodyPr/>
          <a:lstStyle/>
          <a:p>
            <a:r>
              <a:rPr lang="cs-CZ" dirty="0">
                <a:latin typeface="+mj-lt"/>
              </a:rPr>
              <a:t>J. E. Purkyně</a:t>
            </a:r>
          </a:p>
        </p:txBody>
      </p:sp>
    </p:spTree>
    <p:extLst>
      <p:ext uri="{BB962C8B-B14F-4D97-AF65-F5344CB8AC3E}">
        <p14:creationId xmlns:p14="http://schemas.microsoft.com/office/powerpoint/2010/main" val="2647503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5">
            <a:extLst>
              <a:ext uri="{FF2B5EF4-FFF2-40B4-BE49-F238E27FC236}">
                <a16:creationId xmlns:a16="http://schemas.microsoft.com/office/drawing/2014/main" id="{507A574D-2DF6-4E4A-98E0-9EFD7B316AB4}"/>
              </a:ext>
            </a:extLst>
          </p:cNvPr>
          <p:cNvGrpSpPr/>
          <p:nvPr/>
        </p:nvGrpSpPr>
        <p:grpSpPr>
          <a:xfrm rot="-10800000">
            <a:off x="2226276" y="5104055"/>
            <a:ext cx="577593" cy="500195"/>
            <a:chOff x="0" y="0"/>
            <a:chExt cx="6350000" cy="5499100"/>
          </a:xfrm>
          <a:solidFill>
            <a:srgbClr val="6D1F80"/>
          </a:solidFill>
        </p:grpSpPr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4FFF900D-5352-4356-A120-6AEEE235B9B8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27">
            <a:extLst>
              <a:ext uri="{FF2B5EF4-FFF2-40B4-BE49-F238E27FC236}">
                <a16:creationId xmlns:a16="http://schemas.microsoft.com/office/drawing/2014/main" id="{8C3D9432-20AC-4915-B4BB-B428EC09091A}"/>
              </a:ext>
            </a:extLst>
          </p:cNvPr>
          <p:cNvGrpSpPr/>
          <p:nvPr/>
        </p:nvGrpSpPr>
        <p:grpSpPr>
          <a:xfrm rot="-10800000">
            <a:off x="5544182" y="5104055"/>
            <a:ext cx="577593" cy="500195"/>
            <a:chOff x="0" y="0"/>
            <a:chExt cx="6350000" cy="5499100"/>
          </a:xfrm>
          <a:solidFill>
            <a:srgbClr val="6D1F80"/>
          </a:solidFill>
        </p:grpSpPr>
        <p:sp>
          <p:nvSpPr>
            <p:cNvPr id="11" name="Freeform 28">
              <a:extLst>
                <a:ext uri="{FF2B5EF4-FFF2-40B4-BE49-F238E27FC236}">
                  <a16:creationId xmlns:a16="http://schemas.microsoft.com/office/drawing/2014/main" id="{42F61E65-AFD4-4911-A9D3-57BCC2EF9B7F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grpSp>
        <p:nvGrpSpPr>
          <p:cNvPr id="12" name="Group 29">
            <a:extLst>
              <a:ext uri="{FF2B5EF4-FFF2-40B4-BE49-F238E27FC236}">
                <a16:creationId xmlns:a16="http://schemas.microsoft.com/office/drawing/2014/main" id="{2E63B8C5-E868-44BA-88BA-BCA96BE0F5CA}"/>
              </a:ext>
            </a:extLst>
          </p:cNvPr>
          <p:cNvGrpSpPr/>
          <p:nvPr/>
        </p:nvGrpSpPr>
        <p:grpSpPr>
          <a:xfrm rot="-10800000">
            <a:off x="8855205" y="5143502"/>
            <a:ext cx="577593" cy="500195"/>
            <a:chOff x="0" y="0"/>
            <a:chExt cx="6350000" cy="5499100"/>
          </a:xfrm>
          <a:solidFill>
            <a:srgbClr val="6D1F80"/>
          </a:solidFill>
        </p:grpSpPr>
        <p:sp>
          <p:nvSpPr>
            <p:cNvPr id="13" name="Freeform 30">
              <a:extLst>
                <a:ext uri="{FF2B5EF4-FFF2-40B4-BE49-F238E27FC236}">
                  <a16:creationId xmlns:a16="http://schemas.microsoft.com/office/drawing/2014/main" id="{BE8ECA02-D29C-4ACD-B71E-797456EA5CFA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grpSp>
        <p:nvGrpSpPr>
          <p:cNvPr id="14" name="Group 31">
            <a:extLst>
              <a:ext uri="{FF2B5EF4-FFF2-40B4-BE49-F238E27FC236}">
                <a16:creationId xmlns:a16="http://schemas.microsoft.com/office/drawing/2014/main" id="{70618861-1BD0-4244-882A-47ED67925177}"/>
              </a:ext>
            </a:extLst>
          </p:cNvPr>
          <p:cNvGrpSpPr/>
          <p:nvPr/>
        </p:nvGrpSpPr>
        <p:grpSpPr>
          <a:xfrm rot="-10800000">
            <a:off x="13838948" y="5143502"/>
            <a:ext cx="577593" cy="500195"/>
            <a:chOff x="0" y="0"/>
            <a:chExt cx="6350000" cy="5499100"/>
          </a:xfrm>
          <a:solidFill>
            <a:srgbClr val="6D1F80"/>
          </a:solidFill>
        </p:grpSpPr>
        <p:sp>
          <p:nvSpPr>
            <p:cNvPr id="15" name="Freeform 32">
              <a:extLst>
                <a:ext uri="{FF2B5EF4-FFF2-40B4-BE49-F238E27FC236}">
                  <a16:creationId xmlns:a16="http://schemas.microsoft.com/office/drawing/2014/main" id="{898FEF8D-4385-489E-A519-0DF9429CA2A9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09C4AE8B-31A1-43D4-B4F5-F5603FA3D9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6" b="11521"/>
          <a:stretch/>
        </p:blipFill>
        <p:spPr>
          <a:xfrm>
            <a:off x="-29457" y="-1175413"/>
            <a:ext cx="18348465" cy="6318914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774D7370-4772-463D-A34D-65FA4612D5B3}"/>
              </a:ext>
            </a:extLst>
          </p:cNvPr>
          <p:cNvSpPr/>
          <p:nvPr/>
        </p:nvSpPr>
        <p:spPr>
          <a:xfrm>
            <a:off x="-29457" y="-1175413"/>
            <a:ext cx="18348465" cy="627946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alpha val="3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9087C8F9-4BC3-412C-8536-478CBD8F3A85}"/>
              </a:ext>
            </a:extLst>
          </p:cNvPr>
          <p:cNvGrpSpPr/>
          <p:nvPr/>
        </p:nvGrpSpPr>
        <p:grpSpPr>
          <a:xfrm>
            <a:off x="1028702" y="1617427"/>
            <a:ext cx="16244370" cy="2384696"/>
            <a:chOff x="0" y="161925"/>
            <a:chExt cx="21659160" cy="3179592"/>
          </a:xfrm>
        </p:grpSpPr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F1854CF-0F36-45BF-B15D-53DDE23BD8A7}"/>
                </a:ext>
              </a:extLst>
            </p:cNvPr>
            <p:cNvSpPr txBox="1"/>
            <p:nvPr/>
          </p:nvSpPr>
          <p:spPr>
            <a:xfrm>
              <a:off x="16288" y="161925"/>
              <a:ext cx="21642872" cy="150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75"/>
                </a:lnSpc>
              </a:pPr>
              <a:r>
                <a:rPr lang="cs-CZ" sz="8801" dirty="0">
                  <a:latin typeface="+mj-lt"/>
                </a:rPr>
                <a:t>History</a:t>
              </a:r>
              <a:endParaRPr lang="en-US" sz="8775" dirty="0">
                <a:latin typeface="+mj-lt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6F893256-DA0F-458E-A7D4-56F22FC7BF8D}"/>
                </a:ext>
              </a:extLst>
            </p:cNvPr>
            <p:cNvSpPr txBox="1"/>
            <p:nvPr/>
          </p:nvSpPr>
          <p:spPr>
            <a:xfrm>
              <a:off x="0" y="1973622"/>
              <a:ext cx="21642871" cy="1367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60"/>
                </a:lnSpc>
              </a:pPr>
              <a:r>
                <a:rPr lang="cs-CZ" sz="3600" spc="179" dirty="0">
                  <a:latin typeface="+mj-lt"/>
                </a:rPr>
                <a:t>of our university</a:t>
              </a:r>
            </a:p>
            <a:p>
              <a:pPr algn="ctr">
                <a:lnSpc>
                  <a:spcPts val="3960"/>
                </a:lnSpc>
              </a:pPr>
              <a:endParaRPr lang="en-US" sz="3600" spc="179" dirty="0">
                <a:latin typeface="+mj-lt"/>
              </a:endParaRPr>
            </a:p>
          </p:txBody>
        </p:sp>
      </p:grpSp>
      <p:grpSp>
        <p:nvGrpSpPr>
          <p:cNvPr id="21" name="Group 6">
            <a:extLst>
              <a:ext uri="{FF2B5EF4-FFF2-40B4-BE49-F238E27FC236}">
                <a16:creationId xmlns:a16="http://schemas.microsoft.com/office/drawing/2014/main" id="{2FF1C511-1D25-46DA-BAF0-60DC6A6084A7}"/>
              </a:ext>
            </a:extLst>
          </p:cNvPr>
          <p:cNvGrpSpPr/>
          <p:nvPr/>
        </p:nvGrpSpPr>
        <p:grpSpPr>
          <a:xfrm>
            <a:off x="1028701" y="6241163"/>
            <a:ext cx="2972744" cy="1720553"/>
            <a:chOff x="0" y="-114300"/>
            <a:chExt cx="3963658" cy="2294067"/>
          </a:xfrm>
        </p:grpSpPr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B678FADF-CDF8-4A35-9C31-BEF0694EC04C}"/>
                </a:ext>
              </a:extLst>
            </p:cNvPr>
            <p:cNvSpPr txBox="1"/>
            <p:nvPr/>
          </p:nvSpPr>
          <p:spPr>
            <a:xfrm>
              <a:off x="0" y="-114300"/>
              <a:ext cx="3963658" cy="581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8"/>
                </a:lnSpc>
              </a:pPr>
              <a:r>
                <a:rPr lang="cs-CZ" sz="2801" spc="140" dirty="0">
                  <a:latin typeface="+mj-lt"/>
                </a:rPr>
                <a:t>1954</a:t>
              </a:r>
              <a:endParaRPr lang="en-US" sz="2775" spc="138" dirty="0">
                <a:latin typeface="+mj-lt"/>
              </a:endParaRPr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5113664C-6A0E-480F-8A05-E665C5E1E94F}"/>
                </a:ext>
              </a:extLst>
            </p:cNvPr>
            <p:cNvSpPr txBox="1"/>
            <p:nvPr/>
          </p:nvSpPr>
          <p:spPr>
            <a:xfrm>
              <a:off x="0" y="1222242"/>
              <a:ext cx="3963658" cy="95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1"/>
                </a:lnSpc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Higher Teacher Training College</a:t>
              </a:r>
              <a:endParaRPr lang="en-US" sz="2801" dirty="0">
                <a:latin typeface="+mj-lt"/>
              </a:endParaRPr>
            </a:p>
          </p:txBody>
        </p:sp>
      </p:grpSp>
      <p:grpSp>
        <p:nvGrpSpPr>
          <p:cNvPr id="24" name="Group 9">
            <a:extLst>
              <a:ext uri="{FF2B5EF4-FFF2-40B4-BE49-F238E27FC236}">
                <a16:creationId xmlns:a16="http://schemas.microsoft.com/office/drawing/2014/main" id="{F6FE34C5-3DF8-466A-81C7-0B762BE1E86B}"/>
              </a:ext>
            </a:extLst>
          </p:cNvPr>
          <p:cNvGrpSpPr/>
          <p:nvPr/>
        </p:nvGrpSpPr>
        <p:grpSpPr>
          <a:xfrm>
            <a:off x="4346608" y="6241163"/>
            <a:ext cx="2972744" cy="1361482"/>
            <a:chOff x="0" y="-114300"/>
            <a:chExt cx="3963658" cy="1815307"/>
          </a:xfrm>
        </p:grpSpPr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7FB91D75-71CD-49A0-B556-2170EB1953B7}"/>
                </a:ext>
              </a:extLst>
            </p:cNvPr>
            <p:cNvSpPr txBox="1"/>
            <p:nvPr/>
          </p:nvSpPr>
          <p:spPr>
            <a:xfrm>
              <a:off x="0" y="-114300"/>
              <a:ext cx="3963658" cy="581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8"/>
                </a:lnSpc>
              </a:pPr>
              <a:r>
                <a:rPr lang="cs-CZ" sz="2801" spc="140" dirty="0">
                  <a:latin typeface="+mj-lt"/>
                </a:rPr>
                <a:t>1959</a:t>
              </a:r>
              <a:endParaRPr lang="en-US" sz="2801" spc="140" dirty="0">
                <a:latin typeface="+mj-lt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6A821972-E497-477F-8305-415626D26F5F}"/>
                </a:ext>
              </a:extLst>
            </p:cNvPr>
            <p:cNvSpPr txBox="1"/>
            <p:nvPr/>
          </p:nvSpPr>
          <p:spPr>
            <a:xfrm>
              <a:off x="0" y="1222243"/>
              <a:ext cx="3963658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1"/>
                </a:lnSpc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Pedagogical Institute</a:t>
              </a:r>
              <a:endParaRPr lang="en-US" sz="2801" dirty="0">
                <a:latin typeface="+mj-lt"/>
              </a:endParaRPr>
            </a:p>
          </p:txBody>
        </p:sp>
      </p:grpSp>
      <p:grpSp>
        <p:nvGrpSpPr>
          <p:cNvPr id="27" name="Group 12">
            <a:extLst>
              <a:ext uri="{FF2B5EF4-FFF2-40B4-BE49-F238E27FC236}">
                <a16:creationId xmlns:a16="http://schemas.microsoft.com/office/drawing/2014/main" id="{3814D4DB-3FB9-4189-AF84-4F35F20E17B1}"/>
              </a:ext>
            </a:extLst>
          </p:cNvPr>
          <p:cNvGrpSpPr/>
          <p:nvPr/>
        </p:nvGrpSpPr>
        <p:grpSpPr>
          <a:xfrm>
            <a:off x="7664513" y="6241163"/>
            <a:ext cx="2972744" cy="1361481"/>
            <a:chOff x="0" y="-114300"/>
            <a:chExt cx="3963658" cy="1815307"/>
          </a:xfrm>
        </p:grpSpPr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494DFBD3-2E73-40C6-9F97-3BC41035C109}"/>
                </a:ext>
              </a:extLst>
            </p:cNvPr>
            <p:cNvSpPr txBox="1"/>
            <p:nvPr/>
          </p:nvSpPr>
          <p:spPr>
            <a:xfrm>
              <a:off x="0" y="-114300"/>
              <a:ext cx="3963658" cy="581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8"/>
                </a:lnSpc>
              </a:pPr>
              <a:r>
                <a:rPr lang="cs-CZ" sz="2801" spc="140" dirty="0">
                  <a:latin typeface="+mj-lt"/>
                </a:rPr>
                <a:t>1964</a:t>
              </a:r>
              <a:endParaRPr lang="en-US" sz="2801" spc="140" dirty="0">
                <a:latin typeface="+mj-lt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C9E0E4E5-A22E-4DA0-9E24-349D0DF8E54B}"/>
                </a:ext>
              </a:extLst>
            </p:cNvPr>
            <p:cNvSpPr txBox="1"/>
            <p:nvPr/>
          </p:nvSpPr>
          <p:spPr>
            <a:xfrm>
              <a:off x="0" y="1222243"/>
              <a:ext cx="3963658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1"/>
                </a:lnSpc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Faculty of Education</a:t>
              </a:r>
              <a:endParaRPr lang="en-US" sz="2801" dirty="0">
                <a:latin typeface="+mj-lt"/>
              </a:endParaRPr>
            </a:p>
          </p:txBody>
        </p:sp>
      </p:grpSp>
      <p:grpSp>
        <p:nvGrpSpPr>
          <p:cNvPr id="30" name="Group 15">
            <a:extLst>
              <a:ext uri="{FF2B5EF4-FFF2-40B4-BE49-F238E27FC236}">
                <a16:creationId xmlns:a16="http://schemas.microsoft.com/office/drawing/2014/main" id="{3164EAAD-1421-43E7-8DBD-4DB7C1F7A594}"/>
              </a:ext>
            </a:extLst>
          </p:cNvPr>
          <p:cNvGrpSpPr/>
          <p:nvPr/>
        </p:nvGrpSpPr>
        <p:grpSpPr>
          <a:xfrm>
            <a:off x="10982420" y="6241163"/>
            <a:ext cx="6290651" cy="3846398"/>
            <a:chOff x="0" y="-114300"/>
            <a:chExt cx="3963658" cy="5128529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id="{12508032-9815-4422-941F-E5A0D5A593F9}"/>
                </a:ext>
              </a:extLst>
            </p:cNvPr>
            <p:cNvSpPr txBox="1"/>
            <p:nvPr/>
          </p:nvSpPr>
          <p:spPr>
            <a:xfrm>
              <a:off x="0" y="-114300"/>
              <a:ext cx="3963658" cy="581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8"/>
                </a:lnSpc>
              </a:pPr>
              <a:r>
                <a:rPr lang="cs-CZ" sz="2801" spc="140" dirty="0">
                  <a:latin typeface="+mj-lt"/>
                </a:rPr>
                <a:t>1991</a:t>
              </a:r>
              <a:endParaRPr lang="en-US" sz="2801" spc="140" dirty="0">
                <a:latin typeface="+mj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id="{26DAD9EE-2FEB-43A7-ACE0-FFF4B4CC82FE}"/>
                </a:ext>
              </a:extLst>
            </p:cNvPr>
            <p:cNvSpPr txBox="1"/>
            <p:nvPr/>
          </p:nvSpPr>
          <p:spPr>
            <a:xfrm>
              <a:off x="305558" y="828298"/>
              <a:ext cx="3352541" cy="41859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07000"/>
                </a:lnSpc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University was founded</a:t>
              </a:r>
            </a:p>
            <a:p>
              <a:pPr marL="342917" indent="-342917">
                <a:lnSpc>
                  <a:spcPct val="107000"/>
                </a:lnSpc>
                <a:buFont typeface="Helvetica LT Std" pitchFamily="2" charset="0"/>
                <a:buChar char="»"/>
              </a:pPr>
              <a:endPara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42917" indent="-342917">
                <a:lnSpc>
                  <a:spcPct val="107000"/>
                </a:lnSpc>
                <a:buFont typeface="Helvetica CE" pitchFamily="2" charset="0"/>
                <a:buChar char="»"/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Faculty of Education</a:t>
              </a:r>
            </a:p>
            <a:p>
              <a:pPr marL="342917" indent="-342917">
                <a:lnSpc>
                  <a:spcPct val="107000"/>
                </a:lnSpc>
                <a:buFont typeface="Helvetica CE" pitchFamily="2" charset="0"/>
                <a:buChar char="»"/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Faculty of Environment</a:t>
              </a:r>
            </a:p>
            <a:p>
              <a:pPr marL="342917" indent="-342917">
                <a:lnSpc>
                  <a:spcPct val="107000"/>
                </a:lnSpc>
                <a:buFont typeface="Helvetica CE" pitchFamily="2" charset="0"/>
                <a:buChar char="»"/>
              </a:pPr>
              <a:r>
                <a:rPr lang="cs-CZ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Faculty of Social and Economic Studies</a:t>
              </a:r>
            </a:p>
            <a:p>
              <a:pPr marL="342917" indent="-342917">
                <a:lnSpc>
                  <a:spcPct val="107000"/>
                </a:lnSpc>
                <a:buFont typeface="Helvetica CE" pitchFamily="2" charset="0"/>
                <a:buChar char="»"/>
              </a:pP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Institute of Slavonic &amp; Germanic Studies</a:t>
              </a:r>
              <a:endPara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AutoShape 21">
            <a:extLst>
              <a:ext uri="{FF2B5EF4-FFF2-40B4-BE49-F238E27FC236}">
                <a16:creationId xmlns:a16="http://schemas.microsoft.com/office/drawing/2014/main" id="{E7FC692F-C148-4C7D-A7DF-CA77966FD039}"/>
              </a:ext>
            </a:extLst>
          </p:cNvPr>
          <p:cNvSpPr/>
          <p:nvPr/>
        </p:nvSpPr>
        <p:spPr>
          <a:xfrm>
            <a:off x="-346326" y="5104054"/>
            <a:ext cx="19110053" cy="78896"/>
          </a:xfrm>
          <a:prstGeom prst="rect">
            <a:avLst/>
          </a:prstGeom>
          <a:solidFill>
            <a:srgbClr val="6D1F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CB4680E5-4264-46DA-9EC1-93C2F1CC3F1D}"/>
              </a:ext>
            </a:extLst>
          </p:cNvPr>
          <p:cNvSpPr txBox="1"/>
          <p:nvPr/>
        </p:nvSpPr>
        <p:spPr>
          <a:xfrm>
            <a:off x="288001" y="288001"/>
            <a:ext cx="503072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F2F0F4"/>
                </a:solidFill>
                <a:latin typeface="+mj-lt"/>
              </a:rPr>
              <a:pPr>
                <a:lnSpc>
                  <a:spcPts val="2519"/>
                </a:lnSpc>
              </a:pPr>
              <a:t>8</a:t>
            </a:fld>
            <a:endParaRPr lang="en-US" sz="2000" b="1" spc="144" dirty="0">
              <a:solidFill>
                <a:srgbClr val="F2F0F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86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symbol obrázku 9" descr="Obsah obrázku strom, obloha, exteriér, tráva&#10;&#10;Popis byl vytvořen automaticky">
            <a:extLst>
              <a:ext uri="{FF2B5EF4-FFF2-40B4-BE49-F238E27FC236}">
                <a16:creationId xmlns:a16="http://schemas.microsoft.com/office/drawing/2014/main" id="{9A27EAB9-935D-4829-80C8-09A12FFF6DF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" b="7614"/>
          <a:stretch/>
        </p:blipFill>
        <p:spPr>
          <a:xfrm>
            <a:off x="3546013" y="6079604"/>
            <a:ext cx="5417015" cy="3392922"/>
          </a:xfrm>
        </p:spPr>
      </p:pic>
      <p:pic>
        <p:nvPicPr>
          <p:cNvPr id="8" name="Zástupný symbol obrázku 7" descr="Obsah obrázku budova, exteriér&#10;&#10;Popis byl vytvořen automaticky">
            <a:extLst>
              <a:ext uri="{FF2B5EF4-FFF2-40B4-BE49-F238E27FC236}">
                <a16:creationId xmlns:a16="http://schemas.microsoft.com/office/drawing/2014/main" id="{7BED59D7-9586-474B-ABE5-02CB380002D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5" b="6126"/>
          <a:stretch/>
        </p:blipFill>
        <p:spPr>
          <a:xfrm>
            <a:off x="1582739" y="2038610"/>
            <a:ext cx="5473700" cy="3392922"/>
          </a:xfr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0C23BFA-39C6-4893-9500-52596BE114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4000" y="612000"/>
            <a:ext cx="9274175" cy="900916"/>
          </a:xfrm>
        </p:spPr>
        <p:txBody>
          <a:bodyPr>
            <a:normAutofit/>
          </a:bodyPr>
          <a:lstStyle/>
          <a:p>
            <a:r>
              <a:rPr lang="cs-CZ" sz="5501" dirty="0">
                <a:solidFill>
                  <a:schemeClr val="tx1"/>
                </a:solidFill>
              </a:rPr>
              <a:t>UJEP‘s transformation</a:t>
            </a:r>
          </a:p>
        </p:txBody>
      </p:sp>
      <p:pic>
        <p:nvPicPr>
          <p:cNvPr id="14" name="Zástupný symbol obrázku 13" descr="Obsah obrázku exteriér, budova, obloha, ulice&#10;&#10;Popis byl vytvořen automaticky">
            <a:extLst>
              <a:ext uri="{FF2B5EF4-FFF2-40B4-BE49-F238E27FC236}">
                <a16:creationId xmlns:a16="http://schemas.microsoft.com/office/drawing/2014/main" id="{B6710732-187F-4E52-8CCA-0DB97B93928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>
            <a:fillRect/>
          </a:stretch>
        </p:blipFill>
        <p:spPr>
          <a:xfrm>
            <a:off x="7631834" y="2024450"/>
            <a:ext cx="5092965" cy="3394800"/>
          </a:xfrm>
        </p:spPr>
      </p:pic>
      <p:pic>
        <p:nvPicPr>
          <p:cNvPr id="12" name="Zástupný symbol obrázku 11" descr="Obsah obrázku budova, obloha, exteriér, obytný dům&#10;&#10;Popis byl vytvořen automaticky">
            <a:extLst>
              <a:ext uri="{FF2B5EF4-FFF2-40B4-BE49-F238E27FC236}">
                <a16:creationId xmlns:a16="http://schemas.microsoft.com/office/drawing/2014/main" id="{9D1B2D16-B467-4F7A-9451-920CBA721E2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7778"/>
          <a:stretch>
            <a:fillRect/>
          </a:stretch>
        </p:blipFill>
        <p:spPr>
          <a:xfrm>
            <a:off x="9324977" y="6094217"/>
            <a:ext cx="6036221" cy="3394800"/>
          </a:xfrm>
        </p:spPr>
      </p:pic>
    </p:spTree>
    <p:extLst>
      <p:ext uri="{BB962C8B-B14F-4D97-AF65-F5344CB8AC3E}">
        <p14:creationId xmlns:p14="http://schemas.microsoft.com/office/powerpoint/2010/main" val="1593516624"/>
      </p:ext>
    </p:extLst>
  </p:cSld>
  <p:clrMapOvr>
    <a:masterClrMapping/>
  </p:clrMapOvr>
  <p:transition spd="slow">
    <p:wipe/>
  </p:transition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>
            <a:extLst>
              <a:ext uri="{FF2B5EF4-FFF2-40B4-BE49-F238E27FC236}">
                <a16:creationId xmlns:a16="http://schemas.microsoft.com/office/drawing/2014/main" id="{AA201808-DE84-43F3-A6F6-5CBBBC92905F}"/>
              </a:ext>
            </a:extLst>
          </p:cNvPr>
          <p:cNvGrpSpPr/>
          <p:nvPr/>
        </p:nvGrpSpPr>
        <p:grpSpPr>
          <a:xfrm rot="-10800000">
            <a:off x="8855204" y="5143502"/>
            <a:ext cx="577593" cy="500195"/>
            <a:chOff x="0" y="0"/>
            <a:chExt cx="6350000" cy="5499100"/>
          </a:xfrm>
          <a:solidFill>
            <a:srgbClr val="6D1F80"/>
          </a:solidFill>
        </p:grpSpPr>
        <p:sp>
          <p:nvSpPr>
            <p:cNvPr id="3" name="Freeform 32">
              <a:extLst>
                <a:ext uri="{FF2B5EF4-FFF2-40B4-BE49-F238E27FC236}">
                  <a16:creationId xmlns:a16="http://schemas.microsoft.com/office/drawing/2014/main" id="{9C55C0AB-8D13-466E-AFF5-8DD3EFB390F8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4" name="Picture 2">
            <a:extLst>
              <a:ext uri="{FF2B5EF4-FFF2-40B4-BE49-F238E27FC236}">
                <a16:creationId xmlns:a16="http://schemas.microsoft.com/office/drawing/2014/main" id="{CD142A31-48D5-4C33-AB64-3B8796FFD1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6" b="11521"/>
          <a:stretch/>
        </p:blipFill>
        <p:spPr>
          <a:xfrm>
            <a:off x="-29457" y="-1175413"/>
            <a:ext cx="18348465" cy="6318914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59534FB3-EC2C-45ED-BF43-DE7A26A3C336}"/>
              </a:ext>
            </a:extLst>
          </p:cNvPr>
          <p:cNvSpPr/>
          <p:nvPr/>
        </p:nvSpPr>
        <p:spPr>
          <a:xfrm>
            <a:off x="-29457" y="-1175413"/>
            <a:ext cx="18348465" cy="627946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alpha val="3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61C63BB0-0FEF-48FC-87F1-2A6D183E728F}"/>
              </a:ext>
            </a:extLst>
          </p:cNvPr>
          <p:cNvGrpSpPr/>
          <p:nvPr/>
        </p:nvGrpSpPr>
        <p:grpSpPr>
          <a:xfrm>
            <a:off x="1028702" y="1617426"/>
            <a:ext cx="16244370" cy="2257028"/>
            <a:chOff x="0" y="161925"/>
            <a:chExt cx="21659160" cy="3009371"/>
          </a:xfrm>
        </p:grpSpPr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54C4EAE2-9610-4CE8-867A-A7E85AFA1EF7}"/>
                </a:ext>
              </a:extLst>
            </p:cNvPr>
            <p:cNvSpPr txBox="1"/>
            <p:nvPr/>
          </p:nvSpPr>
          <p:spPr>
            <a:xfrm>
              <a:off x="16288" y="161925"/>
              <a:ext cx="21642872" cy="3009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914373">
                <a:lnSpc>
                  <a:spcPts val="8775"/>
                </a:lnSpc>
                <a:defRPr/>
              </a:pPr>
              <a:r>
                <a:rPr lang="cs-CZ" sz="8801" dirty="0">
                  <a:latin typeface="+mj-lt"/>
                </a:rPr>
                <a:t>University today</a:t>
              </a:r>
              <a:endParaRPr lang="en-US" sz="8775" dirty="0">
                <a:latin typeface="+mj-lt"/>
              </a:endParaRPr>
            </a:p>
            <a:p>
              <a:pPr algn="ctr">
                <a:lnSpc>
                  <a:spcPts val="8775"/>
                </a:lnSpc>
              </a:pPr>
              <a:endParaRPr lang="en-US" sz="8775" dirty="0">
                <a:latin typeface="+mj-lt"/>
              </a:endParaRP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11ABCCC7-DDD3-496B-95C0-B63FE1CC0CC7}"/>
                </a:ext>
              </a:extLst>
            </p:cNvPr>
            <p:cNvSpPr txBox="1"/>
            <p:nvPr/>
          </p:nvSpPr>
          <p:spPr>
            <a:xfrm>
              <a:off x="0" y="1973623"/>
              <a:ext cx="21642871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60"/>
                </a:lnSpc>
              </a:pPr>
              <a:endParaRPr lang="en-US" sz="3600" spc="179" dirty="0">
                <a:latin typeface="+mj-lt"/>
              </a:endParaRPr>
            </a:p>
          </p:txBody>
        </p:sp>
      </p:grpSp>
      <p:sp>
        <p:nvSpPr>
          <p:cNvPr id="9" name="TextBox 17">
            <a:extLst>
              <a:ext uri="{FF2B5EF4-FFF2-40B4-BE49-F238E27FC236}">
                <a16:creationId xmlns:a16="http://schemas.microsoft.com/office/drawing/2014/main" id="{B4A27848-F40E-43D1-9855-F32E386EC878}"/>
              </a:ext>
            </a:extLst>
          </p:cNvPr>
          <p:cNvSpPr txBox="1"/>
          <p:nvPr/>
        </p:nvSpPr>
        <p:spPr>
          <a:xfrm>
            <a:off x="2223925" y="6089187"/>
            <a:ext cx="13969553" cy="4288803"/>
          </a:xfrm>
          <a:prstGeom prst="rect">
            <a:avLst/>
          </a:prstGeom>
        </p:spPr>
        <p:txBody>
          <a:bodyPr wrap="square" lIns="0" tIns="0" rIns="0" bIns="0" numCol="2" spcCol="72000" rtlCol="0" anchor="t">
            <a:spAutoFit/>
          </a:bodyPr>
          <a:lstStyle/>
          <a:p>
            <a:pPr marL="571529" indent="-571529">
              <a:spcAft>
                <a:spcPts val="2400"/>
              </a:spcAft>
              <a:buClr>
                <a:srgbClr val="646567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Mechanical Engineering</a:t>
            </a:r>
          </a:p>
          <a:p>
            <a:pPr marL="571529" indent="-571529">
              <a:spcAft>
                <a:spcPts val="2400"/>
              </a:spcAft>
              <a:buClr>
                <a:srgbClr val="62B12F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Environment</a:t>
            </a:r>
          </a:p>
          <a:p>
            <a:pPr marL="571529" indent="-571529">
              <a:spcAft>
                <a:spcPts val="2400"/>
              </a:spcAft>
              <a:buClr>
                <a:srgbClr val="FBBD00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Art and Design</a:t>
            </a:r>
          </a:p>
          <a:p>
            <a:pPr marL="571529" indent="-571529">
              <a:spcAft>
                <a:spcPts val="2400"/>
              </a:spcAft>
              <a:buClr>
                <a:srgbClr val="EB6608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Arts</a:t>
            </a:r>
            <a:br>
              <a:rPr lang="cs-CZ" sz="3600" dirty="0">
                <a:solidFill>
                  <a:srgbClr val="646567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3600" dirty="0">
              <a:solidFill>
                <a:srgbClr val="646567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29" indent="-571529">
              <a:spcAft>
                <a:spcPts val="2400"/>
              </a:spcAft>
              <a:buClr>
                <a:srgbClr val="D20019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Health Studies</a:t>
            </a:r>
          </a:p>
          <a:p>
            <a:pPr marL="571529" indent="-571529">
              <a:spcAft>
                <a:spcPts val="2400"/>
              </a:spcAft>
              <a:buClr>
                <a:srgbClr val="007481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Science</a:t>
            </a:r>
          </a:p>
          <a:p>
            <a:pPr marL="571529" indent="-571529">
              <a:spcAft>
                <a:spcPts val="2400"/>
              </a:spcAft>
              <a:buClr>
                <a:srgbClr val="E7348A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Education</a:t>
            </a:r>
          </a:p>
          <a:p>
            <a:pPr marL="571529" indent="-571529">
              <a:spcAft>
                <a:spcPts val="2400"/>
              </a:spcAft>
              <a:buClr>
                <a:srgbClr val="0094D3"/>
              </a:buClr>
              <a:buFont typeface="Helvetica CE" pitchFamily="2" charset="0"/>
              <a:buChar char="»"/>
            </a:pPr>
            <a:r>
              <a:rPr lang="cs-CZ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Faculty of Social and Economic Studies</a:t>
            </a:r>
          </a:p>
        </p:txBody>
      </p:sp>
      <p:sp>
        <p:nvSpPr>
          <p:cNvPr id="10" name="AutoShape 21">
            <a:extLst>
              <a:ext uri="{FF2B5EF4-FFF2-40B4-BE49-F238E27FC236}">
                <a16:creationId xmlns:a16="http://schemas.microsoft.com/office/drawing/2014/main" id="{0C37FF62-77CA-49CF-9BDF-7F25E36CB108}"/>
              </a:ext>
            </a:extLst>
          </p:cNvPr>
          <p:cNvSpPr/>
          <p:nvPr/>
        </p:nvSpPr>
        <p:spPr>
          <a:xfrm>
            <a:off x="-346326" y="5104054"/>
            <a:ext cx="19110053" cy="78896"/>
          </a:xfrm>
          <a:prstGeom prst="rect">
            <a:avLst/>
          </a:prstGeom>
          <a:solidFill>
            <a:srgbClr val="6D1F8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81E2CDE7-CFF4-4348-B425-73A404DCFF45}"/>
              </a:ext>
            </a:extLst>
          </p:cNvPr>
          <p:cNvSpPr txBox="1"/>
          <p:nvPr/>
        </p:nvSpPr>
        <p:spPr>
          <a:xfrm>
            <a:off x="288001" y="288001"/>
            <a:ext cx="503072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F2F0F4"/>
                </a:solidFill>
                <a:latin typeface="+mj-lt"/>
              </a:rPr>
              <a:pPr>
                <a:lnSpc>
                  <a:spcPts val="2519"/>
                </a:lnSpc>
              </a:pPr>
              <a:t>10</a:t>
            </a:fld>
            <a:endParaRPr lang="en-US" sz="2000" b="1" spc="144" dirty="0">
              <a:solidFill>
                <a:srgbClr val="F2F0F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792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EE428D4B-4282-4BA5-B620-A91B00D5937D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551AA2-A613-4E25-945F-494CF99CEF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5049" y="895030"/>
            <a:ext cx="4376916" cy="947612"/>
          </a:xfrm>
        </p:spPr>
        <p:txBody>
          <a:bodyPr>
            <a:normAutofit fontScale="85000" lnSpcReduction="10000"/>
          </a:bodyPr>
          <a:lstStyle/>
          <a:p>
            <a:r>
              <a:rPr lang="cs-CZ" dirty="0" err="1">
                <a:latin typeface="+mj-lt"/>
              </a:rPr>
              <a:t>Facts</a:t>
            </a:r>
            <a:r>
              <a:rPr lang="cs-CZ" dirty="0">
                <a:latin typeface="+mj-lt"/>
              </a:rPr>
              <a:t> and </a:t>
            </a:r>
            <a:r>
              <a:rPr lang="cs-CZ" dirty="0" err="1">
                <a:latin typeface="+mj-lt"/>
              </a:rPr>
              <a:t>figures</a:t>
            </a:r>
            <a:endParaRPr lang="cs-CZ" dirty="0">
              <a:latin typeface="+mj-lt"/>
            </a:endParaRPr>
          </a:p>
        </p:txBody>
      </p:sp>
      <p:sp>
        <p:nvSpPr>
          <p:cNvPr id="8" name="Zástupný text 1">
            <a:extLst>
              <a:ext uri="{FF2B5EF4-FFF2-40B4-BE49-F238E27FC236}">
                <a16:creationId xmlns:a16="http://schemas.microsoft.com/office/drawing/2014/main" id="{8B77AAEA-B461-A451-FDC6-736A3D4AA264}"/>
              </a:ext>
            </a:extLst>
          </p:cNvPr>
          <p:cNvSpPr txBox="1">
            <a:spLocks/>
          </p:cNvSpPr>
          <p:nvPr/>
        </p:nvSpPr>
        <p:spPr>
          <a:xfrm>
            <a:off x="779260" y="2848652"/>
            <a:ext cx="10066337" cy="7202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1991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Faculties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		8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thousands</a:t>
            </a: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M/F ratio			35% : 65%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foreign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4%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		583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	509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Student-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ratio:	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14:1</a:t>
            </a:r>
          </a:p>
          <a:p>
            <a:pPr marL="0" indent="0">
              <a:buNone/>
            </a:pP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study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191</a:t>
            </a:r>
          </a:p>
          <a:p>
            <a:pPr marL="0" indent="0">
              <a:buNone/>
            </a:pP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Part-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study </a:t>
            </a:r>
            <a:r>
              <a:rPr lang="cs-CZ" sz="3499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cs-CZ" sz="3499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cs-CZ" sz="3499" dirty="0">
                <a:latin typeface="Arial" panose="020B0604020202020204" pitchFamily="34" charset="0"/>
                <a:cs typeface="Arial" panose="020B0604020202020204" pitchFamily="34" charset="0"/>
              </a:rPr>
              <a:t>127</a:t>
            </a:r>
          </a:p>
          <a:p>
            <a:pPr marL="0" indent="0">
              <a:buNone/>
            </a:pP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34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5502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E885DD8-89D6-496B-AEF5-C529A852F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4985" y="-1668916"/>
            <a:ext cx="18324000" cy="1221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5E3111D3-7C5F-4F17-B6F0-7DAC91CE5EDF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12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E6A78BB-9B89-4250-8D0D-81FD36C2AEA0}"/>
              </a:ext>
            </a:extLst>
          </p:cNvPr>
          <p:cNvSpPr/>
          <p:nvPr/>
        </p:nvSpPr>
        <p:spPr>
          <a:xfrm>
            <a:off x="-952306" y="0"/>
            <a:ext cx="19240307" cy="10544100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675C56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4E4534CE-C670-428B-8447-629843355869}"/>
              </a:ext>
            </a:extLst>
          </p:cNvPr>
          <p:cNvGrpSpPr/>
          <p:nvPr/>
        </p:nvGrpSpPr>
        <p:grpSpPr>
          <a:xfrm>
            <a:off x="288001" y="1761392"/>
            <a:ext cx="17712001" cy="4608598"/>
            <a:chOff x="-16649863" y="-161926"/>
            <a:chExt cx="23615996" cy="6144801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4F97B6C6-745C-4ECD-A184-BD1BFF1675BE}"/>
                </a:ext>
              </a:extLst>
            </p:cNvPr>
            <p:cNvSpPr txBox="1"/>
            <p:nvPr/>
          </p:nvSpPr>
          <p:spPr>
            <a:xfrm>
              <a:off x="-16649863" y="-161926"/>
              <a:ext cx="23606262" cy="18803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Mechanical Engineering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4535C1-6E13-4820-ABEC-4ABB8E57FAF6}"/>
                </a:ext>
              </a:extLst>
            </p:cNvPr>
            <p:cNvSpPr txBox="1"/>
            <p:nvPr/>
          </p:nvSpPr>
          <p:spPr>
            <a:xfrm>
              <a:off x="-5399215" y="2289554"/>
              <a:ext cx="12317347" cy="36933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en-US" sz="3600" spc="108" dirty="0">
                  <a:latin typeface="+mj-lt"/>
                </a:rPr>
                <a:t>Faculty of Mechanical Engineering prepares future experts for various industrial branches, such as engineering, technology, energetics and material engineering. </a:t>
              </a: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697D289B-FCE4-4D10-A2D2-154F5B09DF8B}"/>
                </a:ext>
              </a:extLst>
            </p:cNvPr>
            <p:cNvSpPr/>
            <p:nvPr/>
          </p:nvSpPr>
          <p:spPr>
            <a:xfrm>
              <a:off x="-16075110" y="1841211"/>
              <a:ext cx="23041243" cy="60959"/>
            </a:xfrm>
            <a:prstGeom prst="rect">
              <a:avLst/>
            </a:prstGeom>
            <a:solidFill>
              <a:srgbClr val="646567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5D87F3BA-E692-4C07-8FA7-E8F1869E8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04290" y="390854"/>
            <a:ext cx="434841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0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881122D-01E9-42F4-9BC6-ACDBC26E1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5761" y="-1088336"/>
            <a:ext cx="18720000" cy="1247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46ECD30F-90F2-4D06-B44F-28685B7B516B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13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50C7BCA-FB42-4ACD-AF27-FA4F353BADF1}"/>
              </a:ext>
            </a:extLst>
          </p:cNvPr>
          <p:cNvSpPr/>
          <p:nvPr/>
        </p:nvSpPr>
        <p:spPr>
          <a:xfrm>
            <a:off x="-952306" y="0"/>
            <a:ext cx="19240307" cy="10544100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62B12F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7C9C0AB9-F917-4AE6-89B3-BCDA8D818673}"/>
              </a:ext>
            </a:extLst>
          </p:cNvPr>
          <p:cNvGrpSpPr/>
          <p:nvPr/>
        </p:nvGrpSpPr>
        <p:grpSpPr>
          <a:xfrm>
            <a:off x="2735288" y="1761392"/>
            <a:ext cx="15264713" cy="3500601"/>
            <a:chOff x="-13386814" y="-161926"/>
            <a:chExt cx="20352946" cy="4667471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FB43F2E-A2A0-43E2-BFA0-2FCA1C7BF147}"/>
                </a:ext>
              </a:extLst>
            </p:cNvPr>
            <p:cNvSpPr txBox="1"/>
            <p:nvPr/>
          </p:nvSpPr>
          <p:spPr>
            <a:xfrm>
              <a:off x="-13386814" y="-161926"/>
              <a:ext cx="20343211" cy="18803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Environment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93195E-166F-4594-BF03-31D67335606C}"/>
                </a:ext>
              </a:extLst>
            </p:cNvPr>
            <p:cNvSpPr txBox="1"/>
            <p:nvPr/>
          </p:nvSpPr>
          <p:spPr>
            <a:xfrm>
              <a:off x="-4441272" y="2289553"/>
              <a:ext cx="11359404" cy="2215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en-US" sz="3600" spc="108" dirty="0">
                  <a:latin typeface="+mj-lt"/>
                </a:rPr>
                <a:t>Faculty of Environment focuses on ecology and problems connected with </a:t>
              </a:r>
              <a:br>
                <a:rPr lang="cs-CZ" sz="3600" spc="108" dirty="0">
                  <a:latin typeface="+mj-lt"/>
                </a:rPr>
              </a:br>
              <a:r>
                <a:rPr lang="en-US" sz="3600" spc="108" dirty="0">
                  <a:latin typeface="+mj-lt"/>
                </a:rPr>
                <a:t>a human interaction with nature.</a:t>
              </a: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13BB4EAA-4CB8-4168-AED3-06855C1B39DB}"/>
                </a:ext>
              </a:extLst>
            </p:cNvPr>
            <p:cNvSpPr/>
            <p:nvPr/>
          </p:nvSpPr>
          <p:spPr>
            <a:xfrm>
              <a:off x="-12522718" y="1841213"/>
              <a:ext cx="19488850" cy="60959"/>
            </a:xfrm>
            <a:prstGeom prst="rect">
              <a:avLst/>
            </a:prstGeom>
            <a:solidFill>
              <a:srgbClr val="62B12F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8BDFAA83-38E5-461C-8D43-BC7F6B972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6988" y="439291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2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0383860-B893-4DCD-9781-6A79FC2E5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024000" y="-1337220"/>
            <a:ext cx="23472000" cy="1320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8D376B08-464B-4707-8F8E-A07D07279A0D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14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1BD4245-6039-4590-9CAA-B07ACF6B34C8}"/>
              </a:ext>
            </a:extLst>
          </p:cNvPr>
          <p:cNvSpPr/>
          <p:nvPr/>
        </p:nvSpPr>
        <p:spPr>
          <a:xfrm>
            <a:off x="-952306" y="1"/>
            <a:ext cx="19240307" cy="10472093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FBBD00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753560C9-2014-437B-B5CC-BE0CDF32CF2C}"/>
              </a:ext>
            </a:extLst>
          </p:cNvPr>
          <p:cNvGrpSpPr/>
          <p:nvPr/>
        </p:nvGrpSpPr>
        <p:grpSpPr>
          <a:xfrm>
            <a:off x="1295129" y="1761392"/>
            <a:ext cx="16704872" cy="3500601"/>
            <a:chOff x="-15307027" y="-161926"/>
            <a:chExt cx="22273159" cy="4667471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50192B1F-E239-4FD2-B256-1E780039F0D2}"/>
                </a:ext>
              </a:extLst>
            </p:cNvPr>
            <p:cNvSpPr txBox="1"/>
            <p:nvPr/>
          </p:nvSpPr>
          <p:spPr>
            <a:xfrm>
              <a:off x="-15307027" y="-161926"/>
              <a:ext cx="22263424" cy="18803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Art and Design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6BDBAB-9D36-45B8-8788-81B20AEE968C}"/>
                </a:ext>
              </a:extLst>
            </p:cNvPr>
            <p:cNvSpPr txBox="1"/>
            <p:nvPr/>
          </p:nvSpPr>
          <p:spPr>
            <a:xfrm>
              <a:off x="-6538146" y="2289553"/>
              <a:ext cx="13456278" cy="2215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en-US" sz="3600" spc="108" dirty="0">
                  <a:latin typeface="+mj-lt"/>
                </a:rPr>
                <a:t>Faculty of Art and Design offers complex education in various specializations focused on art and design.</a:t>
              </a: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B69EBADF-4C30-4A45-9055-366CCC517506}"/>
                </a:ext>
              </a:extLst>
            </p:cNvPr>
            <p:cNvSpPr/>
            <p:nvPr/>
          </p:nvSpPr>
          <p:spPr>
            <a:xfrm>
              <a:off x="-14730963" y="1842483"/>
              <a:ext cx="21697095" cy="60959"/>
            </a:xfrm>
            <a:prstGeom prst="rect">
              <a:avLst/>
            </a:prstGeom>
            <a:solidFill>
              <a:srgbClr val="FBBD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289A6964-4DCD-45F0-83EE-AE795D667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68289" y="588344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4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B9B4BBD-1A4A-4289-8B1C-29AE0D5A4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5761" y="-114136"/>
            <a:ext cx="18720000" cy="1052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E7F955BD-EB0F-4859-A1F7-AC2D1D571B80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15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0C44508-6D24-4E61-9C2A-898E37C76ABD}"/>
              </a:ext>
            </a:extLst>
          </p:cNvPr>
          <p:cNvSpPr/>
          <p:nvPr/>
        </p:nvSpPr>
        <p:spPr>
          <a:xfrm>
            <a:off x="-938635" y="-120777"/>
            <a:ext cx="19240307" cy="10528553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EB6608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4338B7A9-8DE4-4C39-AF50-7B36C1D897C8}"/>
              </a:ext>
            </a:extLst>
          </p:cNvPr>
          <p:cNvGrpSpPr/>
          <p:nvPr/>
        </p:nvGrpSpPr>
        <p:grpSpPr>
          <a:xfrm>
            <a:off x="7271793" y="1729172"/>
            <a:ext cx="10727751" cy="3820080"/>
            <a:chOff x="-7740370" y="-123026"/>
            <a:chExt cx="14303665" cy="5093444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27735B8-FFD2-4785-AA84-78E20940D038}"/>
                </a:ext>
              </a:extLst>
            </p:cNvPr>
            <p:cNvSpPr txBox="1"/>
            <p:nvPr/>
          </p:nvSpPr>
          <p:spPr>
            <a:xfrm>
              <a:off x="-7164306" y="-123026"/>
              <a:ext cx="13706429" cy="18803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Arts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FC377C-E123-47EF-83D9-71262FC2B9E0}"/>
                </a:ext>
              </a:extLst>
            </p:cNvPr>
            <p:cNvSpPr txBox="1"/>
            <p:nvPr/>
          </p:nvSpPr>
          <p:spPr>
            <a:xfrm>
              <a:off x="-5923362" y="2371413"/>
              <a:ext cx="12439267" cy="25990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799"/>
                </a:lnSpc>
              </a:pPr>
              <a:r>
                <a:rPr lang="en-US" sz="3600" spc="108" dirty="0">
                  <a:latin typeface="+mj-lt"/>
                </a:rPr>
                <a:t>Faculty of Arts is focused on education and research in the humanities, such as political studies, history, philosophy and German language. </a:t>
              </a: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AC14140D-3F79-4077-9009-522F29561C00}"/>
                </a:ext>
              </a:extLst>
            </p:cNvPr>
            <p:cNvSpPr/>
            <p:nvPr/>
          </p:nvSpPr>
          <p:spPr>
            <a:xfrm>
              <a:off x="-7740370" y="1862786"/>
              <a:ext cx="14303665" cy="60959"/>
            </a:xfrm>
            <a:prstGeom prst="rect">
              <a:avLst/>
            </a:prstGeom>
            <a:solidFill>
              <a:srgbClr val="EB6608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984F5047-9180-42D9-835E-EAAC6FEF6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68289" y="313421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6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>
            <a:extLst>
              <a:ext uri="{FF2B5EF4-FFF2-40B4-BE49-F238E27FC236}">
                <a16:creationId xmlns:a16="http://schemas.microsoft.com/office/drawing/2014/main" id="{FBBBB8E0-A029-4578-9518-6F0B308F8E98}"/>
              </a:ext>
            </a:extLst>
          </p:cNvPr>
          <p:cNvGrpSpPr/>
          <p:nvPr/>
        </p:nvGrpSpPr>
        <p:grpSpPr>
          <a:xfrm>
            <a:off x="0" y="-1"/>
            <a:ext cx="18288000" cy="10287001"/>
            <a:chOff x="0" y="-1"/>
            <a:chExt cx="18288000" cy="10287001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A6B39C47-00B2-4D0B-A611-D26CFA4B08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8" b="20019"/>
            <a:stretch/>
          </p:blipFill>
          <p:spPr>
            <a:xfrm>
              <a:off x="0" y="1"/>
              <a:ext cx="18288000" cy="10286999"/>
            </a:xfrm>
            <a:prstGeom prst="rect">
              <a:avLst/>
            </a:prstGeom>
          </p:spPr>
        </p:pic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34040088-7E58-424D-8B18-4C810820D38F}"/>
                </a:ext>
              </a:extLst>
            </p:cNvPr>
            <p:cNvSpPr/>
            <p:nvPr/>
          </p:nvSpPr>
          <p:spPr>
            <a:xfrm>
              <a:off x="0" y="-1"/>
              <a:ext cx="18288000" cy="10287000"/>
            </a:xfrm>
            <a:prstGeom prst="rect">
              <a:avLst/>
            </a:prstGeom>
            <a:gradFill>
              <a:gsLst>
                <a:gs pos="30000">
                  <a:sysClr val="window" lastClr="FFFFFF">
                    <a:alpha val="90000"/>
                  </a:sysClr>
                </a:gs>
                <a:gs pos="100000">
                  <a:srgbClr val="D20019">
                    <a:alpha val="0"/>
                  </a:srgbClr>
                </a:gs>
              </a:gsLst>
              <a:lin ang="96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0EE9C5F0-5984-41C6-AEDE-B1EA1001BA9E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16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76CEEF05-C494-43B0-A2B3-32635F7A3DC8}"/>
              </a:ext>
            </a:extLst>
          </p:cNvPr>
          <p:cNvGrpSpPr/>
          <p:nvPr/>
        </p:nvGrpSpPr>
        <p:grpSpPr>
          <a:xfrm>
            <a:off x="1079105" y="1761392"/>
            <a:ext cx="16920896" cy="4054600"/>
            <a:chOff x="-15595060" y="-161926"/>
            <a:chExt cx="22561192" cy="5406137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F5A73F93-4A65-4657-81A0-86010A411A7A}"/>
                </a:ext>
              </a:extLst>
            </p:cNvPr>
            <p:cNvSpPr txBox="1"/>
            <p:nvPr/>
          </p:nvSpPr>
          <p:spPr>
            <a:xfrm>
              <a:off x="-15595060" y="-161926"/>
              <a:ext cx="22551456" cy="18803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Health Studies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1BFAB1-77BA-450B-BBA6-B6BC9B92B291}"/>
                </a:ext>
              </a:extLst>
            </p:cNvPr>
            <p:cNvSpPr txBox="1"/>
            <p:nvPr/>
          </p:nvSpPr>
          <p:spPr>
            <a:xfrm>
              <a:off x="-4580611" y="2289554"/>
              <a:ext cx="11498743" cy="29546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cs-CZ" sz="3600" spc="108" dirty="0">
                  <a:latin typeface="+mj-lt"/>
                </a:rPr>
                <a:t>Faculty of Health Studies educates students in non-medical health fields, such as physiotherapy, occupational therapy, general nursing and midwifery.</a:t>
              </a:r>
              <a:endParaRPr lang="en-US" sz="3600" spc="108" dirty="0">
                <a:latin typeface="+mj-lt"/>
              </a:endParaRP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9F3DD2CE-0AB7-44E2-AD11-35FE49ED90D2}"/>
                </a:ext>
              </a:extLst>
            </p:cNvPr>
            <p:cNvSpPr/>
            <p:nvPr/>
          </p:nvSpPr>
          <p:spPr>
            <a:xfrm>
              <a:off x="-14826975" y="1858826"/>
              <a:ext cx="21793107" cy="60959"/>
            </a:xfrm>
            <a:prstGeom prst="rect">
              <a:avLst/>
            </a:prstGeom>
            <a:solidFill>
              <a:srgbClr val="D20019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AD3D86C-8AEA-4DC1-9928-85490F40D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51972" y="439291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12D59FD-E95A-40D7-80A9-7FF06E46B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9512000" cy="1300480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BC3D62DE-3C08-4A90-9686-DDE7A23E7F0A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17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6231076-E196-48C6-A466-8908E1E8B219}"/>
              </a:ext>
            </a:extLst>
          </p:cNvPr>
          <p:cNvSpPr/>
          <p:nvPr/>
        </p:nvSpPr>
        <p:spPr>
          <a:xfrm>
            <a:off x="-3720" y="-67512"/>
            <a:ext cx="19240307" cy="10899644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007481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7F4D02F0-9A84-4484-8BB7-24A911CADBF6}"/>
              </a:ext>
            </a:extLst>
          </p:cNvPr>
          <p:cNvGrpSpPr/>
          <p:nvPr/>
        </p:nvGrpSpPr>
        <p:grpSpPr>
          <a:xfrm>
            <a:off x="5328776" y="1710602"/>
            <a:ext cx="12672209" cy="4105390"/>
            <a:chOff x="-9928831" y="-229646"/>
            <a:chExt cx="16896274" cy="5473858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61C5F6E2-B939-4931-99B2-45917B2BDECC}"/>
                </a:ext>
              </a:extLst>
            </p:cNvPr>
            <p:cNvSpPr txBox="1"/>
            <p:nvPr/>
          </p:nvSpPr>
          <p:spPr>
            <a:xfrm>
              <a:off x="-9928831" y="-229646"/>
              <a:ext cx="16896274" cy="18803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Science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4BA38B0-F55A-4996-870E-5B6EDA162A07}"/>
                </a:ext>
              </a:extLst>
            </p:cNvPr>
            <p:cNvSpPr txBox="1"/>
            <p:nvPr/>
          </p:nvSpPr>
          <p:spPr>
            <a:xfrm>
              <a:off x="-4319354" y="2289555"/>
              <a:ext cx="11237484" cy="29546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cs-CZ" sz="3600" spc="108" dirty="0">
                  <a:latin typeface="+mj-lt"/>
                </a:rPr>
                <a:t>Faculty of Science focuses on knowledge and education in all nature sciences, with a strong emphasis on scientific progress in each discipline.</a:t>
              </a:r>
              <a:endParaRPr lang="en-US" sz="3600" spc="108" dirty="0">
                <a:latin typeface="+mj-lt"/>
              </a:endParaRP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7C577916-0848-4547-8FBF-CD38C56A1194}"/>
                </a:ext>
              </a:extLst>
            </p:cNvPr>
            <p:cNvSpPr/>
            <p:nvPr/>
          </p:nvSpPr>
          <p:spPr>
            <a:xfrm flipV="1">
              <a:off x="-9452301" y="1869397"/>
              <a:ext cx="16417823" cy="60959"/>
            </a:xfrm>
            <a:prstGeom prst="rect">
              <a:avLst/>
            </a:prstGeom>
            <a:solidFill>
              <a:srgbClr val="007481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2481D47E-D566-4DC1-9807-1DE872B7B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51131" y="361203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8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C06A64F-A9BF-43DA-A83B-27988C41C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23333" y="-67511"/>
            <a:ext cx="19656000" cy="1179360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B7FFB52A-42CC-4DFA-9A18-9D7988824935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18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789635B-6F1A-40C1-A14B-4453BAC46CE0}"/>
              </a:ext>
            </a:extLst>
          </p:cNvPr>
          <p:cNvSpPr/>
          <p:nvPr/>
        </p:nvSpPr>
        <p:spPr>
          <a:xfrm>
            <a:off x="-3720" y="-67512"/>
            <a:ext cx="19240307" cy="11043659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E7348A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E21FB88A-5494-4DBA-AC03-D7DBCBF7F8D7}"/>
              </a:ext>
            </a:extLst>
          </p:cNvPr>
          <p:cNvGrpSpPr/>
          <p:nvPr/>
        </p:nvGrpSpPr>
        <p:grpSpPr>
          <a:xfrm>
            <a:off x="3887219" y="1780655"/>
            <a:ext cx="14112326" cy="4589333"/>
            <a:chOff x="-11850908" y="-136242"/>
            <a:chExt cx="18816431" cy="6119114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13B5F0DB-1308-4C2F-BA78-049D8D42FFFE}"/>
                </a:ext>
              </a:extLst>
            </p:cNvPr>
            <p:cNvSpPr txBox="1"/>
            <p:nvPr/>
          </p:nvSpPr>
          <p:spPr>
            <a:xfrm>
              <a:off x="-11850908" y="-136242"/>
              <a:ext cx="18809128" cy="18803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8001" dirty="0">
                  <a:latin typeface="+mj-lt"/>
                </a:rPr>
                <a:t>Faculty of Education</a:t>
              </a:r>
              <a:endParaRPr lang="en-US" sz="800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87214B-E7D2-4BAF-83A2-6C67348B71FE}"/>
                </a:ext>
              </a:extLst>
            </p:cNvPr>
            <p:cNvSpPr txBox="1"/>
            <p:nvPr/>
          </p:nvSpPr>
          <p:spPr>
            <a:xfrm>
              <a:off x="-5364383" y="2289553"/>
              <a:ext cx="12282515" cy="36933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cs-CZ" sz="3600" spc="-11" dirty="0">
                  <a:latin typeface="+mj-lt"/>
                </a:rPr>
                <a:t>Faculty of Education focuses on preparation of prospective teachers and other experts in the field of education, ranging from kindergarten to university and other </a:t>
              </a:r>
              <a:br>
                <a:rPr lang="cs-CZ" sz="3600" spc="-11" dirty="0">
                  <a:latin typeface="+mj-lt"/>
                </a:rPr>
              </a:br>
              <a:r>
                <a:rPr lang="cs-CZ" sz="3600" spc="-11" dirty="0">
                  <a:latin typeface="+mj-lt"/>
                </a:rPr>
                <a:t>leisure-time activities.</a:t>
              </a:r>
              <a:endParaRPr lang="en-US" sz="3600" spc="-11" dirty="0">
                <a:latin typeface="+mj-lt"/>
              </a:endParaRP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528FA0C0-52E7-459B-BD54-01D3FB63D39E}"/>
                </a:ext>
              </a:extLst>
            </p:cNvPr>
            <p:cNvSpPr/>
            <p:nvPr/>
          </p:nvSpPr>
          <p:spPr>
            <a:xfrm flipV="1">
              <a:off x="-11659189" y="1900470"/>
              <a:ext cx="18624712" cy="60959"/>
            </a:xfrm>
            <a:prstGeom prst="rect">
              <a:avLst/>
            </a:prstGeom>
            <a:solidFill>
              <a:srgbClr val="E7348A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0F30A7CA-B4D5-4813-BA5E-215048627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15588" y="439291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5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AAC2CDC-618B-49D8-B04F-4506B0278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864000"/>
            <a:ext cx="19260000" cy="1285708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97D113CA-F06B-4CDC-9F04-DA52C4C3956E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19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41F3006-5CA8-4DEF-B210-F2FB3DBE146B}"/>
              </a:ext>
            </a:extLst>
          </p:cNvPr>
          <p:cNvSpPr/>
          <p:nvPr/>
        </p:nvSpPr>
        <p:spPr>
          <a:xfrm>
            <a:off x="2" y="-270318"/>
            <a:ext cx="19240307" cy="10827635"/>
          </a:xfrm>
          <a:prstGeom prst="rect">
            <a:avLst/>
          </a:prstGeom>
          <a:gradFill>
            <a:gsLst>
              <a:gs pos="30000">
                <a:schemeClr val="bg1">
                  <a:alpha val="90000"/>
                </a:schemeClr>
              </a:gs>
              <a:gs pos="100000">
                <a:srgbClr val="0094D3">
                  <a:alpha val="0"/>
                </a:srgb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372001CE-8C14-4349-B360-D3318AA320E9}"/>
              </a:ext>
            </a:extLst>
          </p:cNvPr>
          <p:cNvGrpSpPr/>
          <p:nvPr/>
        </p:nvGrpSpPr>
        <p:grpSpPr>
          <a:xfrm>
            <a:off x="138429" y="1558638"/>
            <a:ext cx="17849700" cy="3476856"/>
            <a:chOff x="-16843198" y="-161926"/>
            <a:chExt cx="23799597" cy="4635811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A1E79630-AE95-4296-8225-141D9B749A1C}"/>
                </a:ext>
              </a:extLst>
            </p:cNvPr>
            <p:cNvSpPr txBox="1"/>
            <p:nvPr/>
          </p:nvSpPr>
          <p:spPr>
            <a:xfrm>
              <a:off x="-16843198" y="-161926"/>
              <a:ext cx="23799597" cy="18191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993"/>
                </a:lnSpc>
              </a:pPr>
              <a:r>
                <a:rPr lang="cs-CZ" sz="7200" spc="-150" dirty="0">
                  <a:latin typeface="+mj-lt"/>
                </a:rPr>
                <a:t>Faculty of Social and Economic studies</a:t>
              </a:r>
              <a:endParaRPr lang="en-US" sz="7200" spc="-150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E255ED-5DB1-46A2-ACF5-4411D3083775}"/>
                </a:ext>
              </a:extLst>
            </p:cNvPr>
            <p:cNvSpPr txBox="1"/>
            <p:nvPr/>
          </p:nvSpPr>
          <p:spPr>
            <a:xfrm>
              <a:off x="-4943400" y="2257893"/>
              <a:ext cx="11759999" cy="2215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cs-CZ" sz="3600" spc="108" dirty="0">
                  <a:latin typeface="+mj-lt"/>
                </a:rPr>
                <a:t>Faculty of Social and Economic Studies prepares highly qualified economists and managers in various social spheres.</a:t>
              </a:r>
              <a:endParaRPr lang="en-US" sz="3600" spc="108" dirty="0">
                <a:latin typeface="+mj-lt"/>
              </a:endParaRP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9F480A10-847F-4FE5-AFEF-5BB184632B07}"/>
                </a:ext>
              </a:extLst>
            </p:cNvPr>
            <p:cNvSpPr/>
            <p:nvPr/>
          </p:nvSpPr>
          <p:spPr>
            <a:xfrm>
              <a:off x="-16363145" y="1906854"/>
              <a:ext cx="23313448" cy="101391"/>
            </a:xfrm>
            <a:prstGeom prst="rect">
              <a:avLst/>
            </a:prstGeom>
            <a:solidFill>
              <a:srgbClr val="0094D3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6712BB4C-9CAA-4817-B70B-C9731A8F8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35143" y="288000"/>
            <a:ext cx="4348414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8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1FD5E2D3-1C7E-4FB5-A4D7-0C912E7C62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160" y="2029071"/>
            <a:ext cx="5468870" cy="3529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53D956F-E53B-42D6-A6B1-1631751A21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5" y="6151035"/>
            <a:ext cx="6257312" cy="35197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CC9C8969-D087-4C6C-A0C0-2717F1A65604}"/>
              </a:ext>
            </a:extLst>
          </p:cNvPr>
          <p:cNvSpPr txBox="1"/>
          <p:nvPr/>
        </p:nvSpPr>
        <p:spPr>
          <a:xfrm>
            <a:off x="864000" y="612000"/>
            <a:ext cx="6395492" cy="83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5"/>
              </a:lnSpc>
            </a:pPr>
            <a:r>
              <a:rPr lang="cs-CZ" sz="5501" dirty="0">
                <a:latin typeface="+mj-lt"/>
              </a:rPr>
              <a:t>Our campus</a:t>
            </a:r>
            <a:endParaRPr lang="en-US" sz="5501" dirty="0">
              <a:latin typeface="+mj-lt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0563658-1319-4DB4-8317-0B309B7EA6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763" y="6146264"/>
            <a:ext cx="5293480" cy="352927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0BD6DA03-393F-484E-9F00-1B31ACCB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60" y="2081182"/>
            <a:ext cx="5217024" cy="34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4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02E859BE-9ADB-4852-B2ED-E02BF07BEF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74634" y="6176808"/>
            <a:ext cx="5279608" cy="351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196048FB-1EFF-4152-8401-F71F66A71BE0}"/>
              </a:ext>
            </a:extLst>
          </p:cNvPr>
          <p:cNvSpPr txBox="1"/>
          <p:nvPr/>
        </p:nvSpPr>
        <p:spPr>
          <a:xfrm>
            <a:off x="833026" y="590456"/>
            <a:ext cx="6395492" cy="83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5"/>
              </a:lnSpc>
            </a:pPr>
            <a:r>
              <a:rPr lang="cs-CZ" sz="5501" dirty="0">
                <a:latin typeface="+mj-lt"/>
              </a:rPr>
              <a:t>Our campus</a:t>
            </a:r>
            <a:endParaRPr lang="en-US" sz="5501" dirty="0">
              <a:latin typeface="+mj-lt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2FB2E7E-1494-4EA5-BE33-9A058EA03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782" y="2010192"/>
            <a:ext cx="5315748" cy="354815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51E872E-132E-4A5B-88B4-6E60E0001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95" y="2014465"/>
            <a:ext cx="5391186" cy="3594124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2D67411-FF25-4925-9BEE-0707F9FF6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246" y="6148386"/>
            <a:ext cx="5323536" cy="354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9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FC1B7F5-5E9E-4C86-AB29-5D40233ABD15}"/>
              </a:ext>
            </a:extLst>
          </p:cNvPr>
          <p:cNvSpPr txBox="1"/>
          <p:nvPr/>
        </p:nvSpPr>
        <p:spPr>
          <a:xfrm>
            <a:off x="833024" y="590456"/>
            <a:ext cx="12700096" cy="830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65"/>
              </a:lnSpc>
            </a:pPr>
            <a:r>
              <a:rPr lang="cs-CZ" sz="5501" dirty="0">
                <a:latin typeface="+mj-lt"/>
              </a:rPr>
              <a:t>Campus from an aerial perspective</a:t>
            </a:r>
            <a:endParaRPr lang="en-US" sz="5501" dirty="0">
              <a:latin typeface="+mj-lt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587694F-8C36-4624-B33B-F95D066D26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5" y="2392608"/>
            <a:ext cx="8632001" cy="4855500"/>
          </a:xfrm>
          <a:prstGeom prst="rect">
            <a:avLst/>
          </a:prstGeom>
        </p:spPr>
      </p:pic>
      <p:pic>
        <p:nvPicPr>
          <p:cNvPr id="4" name="Obrázek 3" descr="Obsah obrázku obloha, exteriér, hora, příroda&#10;&#10;Popis byl vytvořen automaticky">
            <a:extLst>
              <a:ext uri="{FF2B5EF4-FFF2-40B4-BE49-F238E27FC236}">
                <a16:creationId xmlns:a16="http://schemas.microsoft.com/office/drawing/2014/main" id="{DB6BEFED-B404-41EA-8194-B60229DFE6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25" y="2391708"/>
            <a:ext cx="8633600" cy="48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5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73E0AAC-4353-4542-B61C-9DE0BF130E2D}"/>
              </a:ext>
            </a:extLst>
          </p:cNvPr>
          <p:cNvGrpSpPr/>
          <p:nvPr/>
        </p:nvGrpSpPr>
        <p:grpSpPr>
          <a:xfrm>
            <a:off x="878360" y="935834"/>
            <a:ext cx="11794034" cy="1653746"/>
            <a:chOff x="0" y="-123824"/>
            <a:chExt cx="15725378" cy="2204994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E4AE4847-1747-4DDD-9B41-B53D1161618C}"/>
                </a:ext>
              </a:extLst>
            </p:cNvPr>
            <p:cNvSpPr txBox="1"/>
            <p:nvPr/>
          </p:nvSpPr>
          <p:spPr>
            <a:xfrm>
              <a:off x="0" y="-123824"/>
              <a:ext cx="15725378" cy="13332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cs-CZ" sz="6000" dirty="0">
                  <a:latin typeface="+mj-lt"/>
                </a:rPr>
                <a:t>Study programmes and courses</a:t>
              </a:r>
              <a:endParaRPr lang="en-US" sz="6000" dirty="0">
                <a:latin typeface="+mj-lt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311C9D2-EF7B-45C0-AC9B-493A5F35BBBD}"/>
                </a:ext>
              </a:extLst>
            </p:cNvPr>
            <p:cNvSpPr txBox="1"/>
            <p:nvPr/>
          </p:nvSpPr>
          <p:spPr>
            <a:xfrm>
              <a:off x="0" y="1410217"/>
              <a:ext cx="10710188" cy="670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8"/>
                </a:lnSpc>
              </a:pPr>
              <a:endParaRPr lang="en-US" sz="3401" spc="102" dirty="0">
                <a:solidFill>
                  <a:srgbClr val="646567"/>
                </a:solidFill>
                <a:latin typeface="+mj-lt"/>
              </a:endParaRPr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36E62563-9704-477C-A77D-1DD15E41D37C}"/>
              </a:ext>
            </a:extLst>
          </p:cNvPr>
          <p:cNvGrpSpPr/>
          <p:nvPr/>
        </p:nvGrpSpPr>
        <p:grpSpPr>
          <a:xfrm>
            <a:off x="1229360" y="2799370"/>
            <a:ext cx="4596654" cy="5756799"/>
            <a:chOff x="0" y="-800851"/>
            <a:chExt cx="6128872" cy="7675735"/>
          </a:xfrm>
        </p:grpSpPr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B87FF731-1DCC-45D4-8067-A7138E6536B6}"/>
                </a:ext>
              </a:extLst>
            </p:cNvPr>
            <p:cNvSpPr txBox="1"/>
            <p:nvPr/>
          </p:nvSpPr>
          <p:spPr>
            <a:xfrm>
              <a:off x="0" y="-800851"/>
              <a:ext cx="6128872" cy="629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cs-CZ" sz="2501" b="1" spc="225" dirty="0">
                  <a:latin typeface="+mj-lt"/>
                </a:rPr>
                <a:t>in the Czech language</a:t>
              </a:r>
              <a:endParaRPr lang="en-US" sz="2501" b="1" spc="225" dirty="0">
                <a:latin typeface="+mj-lt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7DDFC817-C97F-4E32-B4B7-E04D61752025}"/>
                </a:ext>
              </a:extLst>
            </p:cNvPr>
            <p:cNvSpPr txBox="1"/>
            <p:nvPr/>
          </p:nvSpPr>
          <p:spPr>
            <a:xfrm>
              <a:off x="0" y="1745358"/>
              <a:ext cx="6128872" cy="51295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19"/>
                </a:lnSpc>
              </a:pPr>
              <a:r>
                <a:rPr lang="cs-CZ" sz="2201" spc="110" dirty="0">
                  <a:latin typeface="+mj-lt"/>
                </a:rPr>
                <a:t>Bachelor</a:t>
              </a:r>
              <a:r>
                <a:rPr lang="en-US" sz="2201" spc="110" dirty="0">
                  <a:solidFill>
                    <a:srgbClr val="646567"/>
                  </a:solidFill>
                  <a:latin typeface="+mj-lt"/>
                </a:rPr>
                <a:t> </a:t>
              </a:r>
              <a:br>
                <a:rPr lang="cs-CZ" sz="2201" spc="110" dirty="0">
                  <a:solidFill>
                    <a:srgbClr val="646567"/>
                  </a:solidFill>
                  <a:latin typeface="+mj-lt"/>
                </a:rPr>
              </a:br>
              <a:r>
                <a:rPr lang="en-US" sz="2201" spc="110" dirty="0">
                  <a:solidFill>
                    <a:srgbClr val="646567"/>
                  </a:solidFill>
                  <a:latin typeface="+mj-lt"/>
                </a:rPr>
                <a:t>(Bc., BcA.)</a:t>
              </a:r>
            </a:p>
            <a:p>
              <a:pPr algn="ctr">
                <a:lnSpc>
                  <a:spcPts val="3819"/>
                </a:lnSpc>
              </a:pPr>
              <a:br>
                <a:rPr lang="cs-CZ" sz="2201" spc="110" dirty="0">
                  <a:solidFill>
                    <a:srgbClr val="646567"/>
                  </a:solidFill>
                  <a:latin typeface="+mj-lt"/>
                </a:rPr>
              </a:br>
              <a:r>
                <a:rPr lang="cs-CZ" sz="2201" spc="110" dirty="0">
                  <a:latin typeface="+mj-lt"/>
                </a:rPr>
                <a:t>Master</a:t>
              </a:r>
              <a:br>
                <a:rPr lang="cs-CZ" sz="2201" spc="110" dirty="0">
                  <a:solidFill>
                    <a:srgbClr val="646567"/>
                  </a:solidFill>
                  <a:latin typeface="+mj-lt"/>
                </a:rPr>
              </a:br>
              <a:r>
                <a:rPr lang="en-US" sz="2201" spc="110" dirty="0">
                  <a:solidFill>
                    <a:srgbClr val="646567"/>
                  </a:solidFill>
                  <a:latin typeface="+mj-lt"/>
                </a:rPr>
                <a:t>(Mgr., MgA.</a:t>
              </a:r>
              <a:r>
                <a:rPr lang="cs-CZ" sz="2201" spc="110" dirty="0">
                  <a:solidFill>
                    <a:srgbClr val="646567"/>
                  </a:solidFill>
                  <a:latin typeface="+mj-lt"/>
                </a:rPr>
                <a:t>, Ing.</a:t>
              </a:r>
              <a:r>
                <a:rPr lang="en-US" sz="2201" spc="110" dirty="0">
                  <a:solidFill>
                    <a:srgbClr val="646567"/>
                  </a:solidFill>
                  <a:latin typeface="+mj-lt"/>
                </a:rPr>
                <a:t>)</a:t>
              </a:r>
            </a:p>
            <a:p>
              <a:pPr algn="ctr">
                <a:lnSpc>
                  <a:spcPts val="3819"/>
                </a:lnSpc>
              </a:pPr>
              <a:br>
                <a:rPr lang="cs-CZ" sz="2201" spc="110" dirty="0">
                  <a:solidFill>
                    <a:srgbClr val="646567"/>
                  </a:solidFill>
                  <a:latin typeface="+mj-lt"/>
                </a:rPr>
              </a:br>
              <a:r>
                <a:rPr lang="cs-CZ" sz="2201" spc="110" dirty="0">
                  <a:latin typeface="+mj-lt"/>
                </a:rPr>
                <a:t>Doctoral</a:t>
              </a:r>
              <a:r>
                <a:rPr lang="en-US" sz="2201" spc="110" dirty="0">
                  <a:solidFill>
                    <a:srgbClr val="646567"/>
                  </a:solidFill>
                  <a:latin typeface="+mj-lt"/>
                </a:rPr>
                <a:t> </a:t>
              </a:r>
              <a:br>
                <a:rPr lang="cs-CZ" sz="2201" spc="110" dirty="0">
                  <a:solidFill>
                    <a:srgbClr val="646567"/>
                  </a:solidFill>
                  <a:latin typeface="+mj-lt"/>
                </a:rPr>
              </a:br>
              <a:r>
                <a:rPr lang="en-US" sz="2201" spc="110" dirty="0">
                  <a:solidFill>
                    <a:srgbClr val="646567"/>
                  </a:solidFill>
                  <a:latin typeface="+mj-lt"/>
                </a:rPr>
                <a:t>(Ph.D.)</a:t>
              </a:r>
            </a:p>
          </p:txBody>
        </p:sp>
        <p:sp>
          <p:nvSpPr>
            <p:cNvPr id="8" name="AutoShape 9">
              <a:extLst>
                <a:ext uri="{FF2B5EF4-FFF2-40B4-BE49-F238E27FC236}">
                  <a16:creationId xmlns:a16="http://schemas.microsoft.com/office/drawing/2014/main" id="{848FEFD4-38B7-4699-B4BB-720AF0C9817F}"/>
                </a:ext>
              </a:extLst>
            </p:cNvPr>
            <p:cNvSpPr/>
            <p:nvPr/>
          </p:nvSpPr>
          <p:spPr>
            <a:xfrm>
              <a:off x="398437" y="1116615"/>
              <a:ext cx="5331999" cy="93327"/>
            </a:xfrm>
            <a:prstGeom prst="rect">
              <a:avLst/>
            </a:prstGeom>
            <a:solidFill>
              <a:srgbClr val="6D1F8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147D131A-7C5B-4B97-820A-522004B3D299}"/>
              </a:ext>
            </a:extLst>
          </p:cNvPr>
          <p:cNvGrpSpPr/>
          <p:nvPr/>
        </p:nvGrpSpPr>
        <p:grpSpPr>
          <a:xfrm>
            <a:off x="6599591" y="2799369"/>
            <a:ext cx="5139630" cy="7667258"/>
            <a:chOff x="0" y="-800853"/>
            <a:chExt cx="6852841" cy="10223015"/>
          </a:xfrm>
        </p:grpSpPr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A0FC8CD6-A4FE-4942-B33B-E999B3245224}"/>
                </a:ext>
              </a:extLst>
            </p:cNvPr>
            <p:cNvSpPr txBox="1"/>
            <p:nvPr/>
          </p:nvSpPr>
          <p:spPr>
            <a:xfrm>
              <a:off x="0" y="-800853"/>
              <a:ext cx="6852841" cy="629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cs-CZ" sz="2501" b="1" spc="225" dirty="0">
                  <a:latin typeface="+mj-lt"/>
                </a:rPr>
                <a:t>in </a:t>
              </a:r>
              <a:r>
                <a:rPr lang="cs-CZ" sz="2501" b="1" spc="225" dirty="0" err="1">
                  <a:latin typeface="+mj-lt"/>
                </a:rPr>
                <a:t>foreign</a:t>
              </a:r>
              <a:r>
                <a:rPr lang="cs-CZ" sz="2501" b="1" spc="225" dirty="0">
                  <a:latin typeface="+mj-lt"/>
                </a:rPr>
                <a:t> </a:t>
              </a:r>
              <a:r>
                <a:rPr lang="cs-CZ" sz="2501" b="1" spc="225" dirty="0" err="1">
                  <a:latin typeface="+mj-lt"/>
                </a:rPr>
                <a:t>languages</a:t>
              </a:r>
              <a:endParaRPr lang="en-US" sz="2501" b="1" spc="225" dirty="0">
                <a:latin typeface="+mj-lt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9D83D5F6-5C66-41DD-A2AD-218A325F2D78}"/>
                </a:ext>
              </a:extLst>
            </p:cNvPr>
            <p:cNvSpPr txBox="1"/>
            <p:nvPr/>
          </p:nvSpPr>
          <p:spPr>
            <a:xfrm>
              <a:off x="0" y="1745356"/>
              <a:ext cx="6852841" cy="76768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cs-CZ" sz="2201" spc="110" dirty="0">
                  <a:latin typeface="+mj-lt"/>
                </a:rPr>
                <a:t>Fine Art (</a:t>
              </a:r>
              <a:r>
                <a:rPr lang="cs-CZ" sz="2201" spc="110" dirty="0" err="1">
                  <a:latin typeface="+mj-lt"/>
                </a:rPr>
                <a:t>Photography</a:t>
              </a:r>
              <a:r>
                <a:rPr lang="cs-CZ" sz="2201" spc="110" dirty="0">
                  <a:latin typeface="+mj-lt"/>
                </a:rPr>
                <a:t>)</a:t>
              </a:r>
              <a:br>
                <a:rPr lang="cs-CZ" sz="2201" spc="110" dirty="0">
                  <a:latin typeface="+mj-lt"/>
                </a:rPr>
              </a:br>
              <a:r>
                <a:rPr lang="en-US" sz="2201" spc="110" dirty="0">
                  <a:latin typeface="+mj-lt"/>
                </a:rPr>
                <a:t>(MgA.) – FUD</a:t>
              </a:r>
            </a:p>
            <a:p>
              <a:pPr algn="ctr"/>
              <a:endParaRPr lang="cs-CZ" sz="2201" spc="110" dirty="0">
                <a:latin typeface="+mj-lt"/>
              </a:endParaRPr>
            </a:p>
            <a:p>
              <a:pPr algn="ctr" defTabSz="914373">
                <a:defRPr/>
              </a:pPr>
              <a:r>
                <a:rPr lang="cs-CZ" sz="2201" spc="110" dirty="0">
                  <a:latin typeface="+mj-lt"/>
                </a:rPr>
                <a:t>Geographies </a:t>
              </a:r>
              <a:r>
                <a:rPr lang="cs-CZ" sz="2201" spc="110" dirty="0" err="1">
                  <a:latin typeface="+mj-lt"/>
                </a:rPr>
                <a:t>of</a:t>
              </a:r>
              <a:r>
                <a:rPr lang="cs-CZ" sz="2201" spc="110" dirty="0">
                  <a:latin typeface="+mj-lt"/>
                </a:rPr>
                <a:t> </a:t>
              </a:r>
              <a:r>
                <a:rPr lang="cs-CZ" sz="2201" spc="110" dirty="0" err="1">
                  <a:latin typeface="+mj-lt"/>
                </a:rPr>
                <a:t>Transformations</a:t>
              </a:r>
              <a:br>
                <a:rPr lang="cs-CZ" sz="2201" spc="110" dirty="0">
                  <a:latin typeface="+mj-lt"/>
                </a:rPr>
              </a:br>
              <a:r>
                <a:rPr lang="en-US" sz="2201" spc="110" dirty="0">
                  <a:latin typeface="+mj-lt"/>
                </a:rPr>
                <a:t>(Ph.D.) – PřF</a:t>
              </a:r>
              <a:endParaRPr lang="cs-CZ" sz="2201" spc="110" dirty="0">
                <a:latin typeface="+mj-lt"/>
              </a:endParaRPr>
            </a:p>
            <a:p>
              <a:pPr algn="ctr" defTabSz="914373">
                <a:defRPr/>
              </a:pPr>
              <a:endParaRPr lang="cs-CZ" sz="2201" spc="110" dirty="0">
                <a:latin typeface="+mj-lt"/>
              </a:endParaRPr>
            </a:p>
            <a:p>
              <a:pPr algn="ctr" defTabSz="914373">
                <a:defRPr/>
              </a:pPr>
              <a:r>
                <a:rPr lang="cs-CZ" sz="2201" spc="110" dirty="0" err="1">
                  <a:latin typeface="+mj-lt"/>
                </a:rPr>
                <a:t>Computer</a:t>
              </a:r>
              <a:r>
                <a:rPr lang="cs-CZ" sz="2201" spc="110" dirty="0">
                  <a:latin typeface="+mj-lt"/>
                </a:rPr>
                <a:t> Modelling in Science and Technology (Ph.D.) </a:t>
              </a:r>
              <a:r>
                <a:rPr lang="en-US" sz="2201" spc="110" dirty="0">
                  <a:latin typeface="+mj-lt"/>
                </a:rPr>
                <a:t>– PřF</a:t>
              </a:r>
              <a:endParaRPr lang="cs-CZ" sz="2201" spc="110" dirty="0">
                <a:latin typeface="+mj-lt"/>
              </a:endParaRPr>
            </a:p>
            <a:p>
              <a:pPr algn="ctr" defTabSz="914373">
                <a:defRPr/>
              </a:pPr>
              <a:endParaRPr lang="cs-CZ" sz="2201" spc="110" dirty="0">
                <a:latin typeface="+mj-lt"/>
              </a:endParaRPr>
            </a:p>
            <a:p>
              <a:pPr algn="ctr" defTabSz="914373">
                <a:defRPr/>
              </a:pPr>
              <a:r>
                <a:rPr lang="cs-CZ" sz="2201" spc="110" dirty="0" err="1">
                  <a:latin typeface="+mj-lt"/>
                </a:rPr>
                <a:t>Landscape</a:t>
              </a:r>
              <a:r>
                <a:rPr lang="cs-CZ" sz="2201" spc="110" dirty="0">
                  <a:latin typeface="+mj-lt"/>
                </a:rPr>
                <a:t> </a:t>
              </a:r>
              <a:r>
                <a:rPr lang="cs-CZ" sz="2201" spc="110" dirty="0" err="1">
                  <a:latin typeface="+mj-lt"/>
                </a:rPr>
                <a:t>Reclamation</a:t>
              </a:r>
              <a:r>
                <a:rPr lang="cs-CZ" sz="2201" spc="110" dirty="0">
                  <a:latin typeface="+mj-lt"/>
                </a:rPr>
                <a:t> and </a:t>
              </a:r>
              <a:r>
                <a:rPr lang="cs-CZ" sz="2201" spc="110" dirty="0" err="1">
                  <a:latin typeface="+mj-lt"/>
                </a:rPr>
                <a:t>Ecosystem</a:t>
              </a:r>
              <a:r>
                <a:rPr lang="cs-CZ" sz="2201" spc="110" dirty="0">
                  <a:latin typeface="+mj-lt"/>
                </a:rPr>
                <a:t> </a:t>
              </a:r>
              <a:r>
                <a:rPr lang="cs-CZ" sz="2201" spc="110" dirty="0" err="1">
                  <a:latin typeface="+mj-lt"/>
                </a:rPr>
                <a:t>Services</a:t>
              </a:r>
              <a:r>
                <a:rPr lang="cs-CZ" sz="2201" spc="110" dirty="0">
                  <a:latin typeface="+mj-lt"/>
                </a:rPr>
                <a:t> (Ph.D.) </a:t>
              </a:r>
              <a:r>
                <a:rPr lang="en-US" sz="2201" spc="110" dirty="0">
                  <a:latin typeface="+mj-lt"/>
                </a:rPr>
                <a:t>– </a:t>
              </a:r>
              <a:r>
                <a:rPr lang="cs-CZ" sz="2201" spc="110" dirty="0">
                  <a:latin typeface="+mj-lt"/>
                </a:rPr>
                <a:t>FŽP</a:t>
              </a:r>
            </a:p>
            <a:p>
              <a:pPr algn="ctr" defTabSz="914373">
                <a:defRPr/>
              </a:pPr>
              <a:endParaRPr lang="cs-CZ" sz="2201" spc="110" dirty="0">
                <a:latin typeface="+mj-lt"/>
              </a:endParaRPr>
            </a:p>
            <a:p>
              <a:pPr algn="ctr" defTabSz="914373">
                <a:defRPr/>
              </a:pPr>
              <a:r>
                <a:rPr lang="cs-CZ" sz="2201" spc="110" dirty="0" err="1">
                  <a:latin typeface="+mj-lt"/>
                </a:rPr>
                <a:t>Interkulturelle</a:t>
              </a:r>
              <a:r>
                <a:rPr lang="cs-CZ" sz="2201" spc="110" dirty="0">
                  <a:latin typeface="+mj-lt"/>
                </a:rPr>
                <a:t> Germanistik (NMgr. Double </a:t>
              </a:r>
              <a:r>
                <a:rPr lang="cs-CZ" sz="2201" spc="110" dirty="0" err="1">
                  <a:latin typeface="+mj-lt"/>
                </a:rPr>
                <a:t>Degree</a:t>
              </a:r>
              <a:r>
                <a:rPr lang="cs-CZ" sz="2201" spc="110" dirty="0">
                  <a:latin typeface="+mj-lt"/>
                </a:rPr>
                <a:t> </a:t>
              </a:r>
              <a:r>
                <a:rPr lang="cs-CZ" sz="2201" spc="110" dirty="0" err="1">
                  <a:latin typeface="+mj-lt"/>
                </a:rPr>
                <a:t>with</a:t>
              </a:r>
              <a:r>
                <a:rPr lang="cs-CZ" sz="2201" spc="110" dirty="0">
                  <a:latin typeface="+mj-lt"/>
                </a:rPr>
                <a:t> Bayreuth </a:t>
              </a:r>
              <a:r>
                <a:rPr lang="cs-CZ" sz="2201" spc="110" dirty="0" err="1">
                  <a:latin typeface="+mj-lt"/>
                </a:rPr>
                <a:t>Uni</a:t>
              </a:r>
              <a:r>
                <a:rPr lang="cs-CZ" sz="2201" spc="110" dirty="0">
                  <a:latin typeface="+mj-lt"/>
                </a:rPr>
                <a:t>) </a:t>
              </a:r>
              <a:r>
                <a:rPr lang="en-US" sz="2201" spc="110" dirty="0">
                  <a:latin typeface="+mj-lt"/>
                </a:rPr>
                <a:t>– </a:t>
              </a:r>
              <a:r>
                <a:rPr lang="cs-CZ" sz="2201" spc="110" dirty="0">
                  <a:latin typeface="+mj-lt"/>
                </a:rPr>
                <a:t>FF</a:t>
              </a:r>
            </a:p>
            <a:p>
              <a:pPr algn="ctr" defTabSz="914373">
                <a:defRPr/>
              </a:pPr>
              <a:endParaRPr lang="en-US" sz="2201" spc="110" dirty="0">
                <a:latin typeface="+mj-lt"/>
              </a:endParaRPr>
            </a:p>
            <a:p>
              <a:pPr algn="ctr">
                <a:lnSpc>
                  <a:spcPct val="100000"/>
                </a:lnSpc>
              </a:pPr>
              <a:endParaRPr lang="en-US" sz="2201" spc="110" dirty="0">
                <a:latin typeface="+mj-lt"/>
              </a:endParaRPr>
            </a:p>
          </p:txBody>
        </p:sp>
        <p:sp>
          <p:nvSpPr>
            <p:cNvPr id="12" name="AutoShape 14">
              <a:extLst>
                <a:ext uri="{FF2B5EF4-FFF2-40B4-BE49-F238E27FC236}">
                  <a16:creationId xmlns:a16="http://schemas.microsoft.com/office/drawing/2014/main" id="{5A14AEB4-710E-4EA4-BC15-962AE25681DB}"/>
                </a:ext>
              </a:extLst>
            </p:cNvPr>
            <p:cNvSpPr/>
            <p:nvPr/>
          </p:nvSpPr>
          <p:spPr>
            <a:xfrm>
              <a:off x="760421" y="1116615"/>
              <a:ext cx="5331999" cy="93327"/>
            </a:xfrm>
            <a:prstGeom prst="rect">
              <a:avLst/>
            </a:prstGeom>
            <a:solidFill>
              <a:srgbClr val="6D1F8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C0B38F63-CA06-48FF-9C41-7789BB773986}"/>
              </a:ext>
            </a:extLst>
          </p:cNvPr>
          <p:cNvGrpSpPr/>
          <p:nvPr/>
        </p:nvGrpSpPr>
        <p:grpSpPr>
          <a:xfrm>
            <a:off x="12097696" y="2774714"/>
            <a:ext cx="5143094" cy="3825983"/>
            <a:chOff x="-242864" y="-833728"/>
            <a:chExt cx="6857460" cy="5101320"/>
          </a:xfrm>
        </p:grpSpPr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7BCDFE2A-3919-427E-BEB6-29F5AA33C923}"/>
                </a:ext>
              </a:extLst>
            </p:cNvPr>
            <p:cNvSpPr txBox="1"/>
            <p:nvPr/>
          </p:nvSpPr>
          <p:spPr>
            <a:xfrm>
              <a:off x="-242864" y="-833728"/>
              <a:ext cx="6614596" cy="1330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cs-CZ" sz="2501" b="1" spc="225" dirty="0">
                  <a:latin typeface="+mj-lt"/>
                </a:rPr>
                <a:t>in the English language for ERASMUS students</a:t>
              </a:r>
              <a:endParaRPr lang="en-US" sz="2501" b="1" spc="225" dirty="0">
                <a:latin typeface="+mj-lt"/>
              </a:endParaRPr>
            </a:p>
          </p:txBody>
        </p:sp>
        <p:sp>
          <p:nvSpPr>
            <p:cNvPr id="15" name="TextBox 18">
              <a:extLst>
                <a:ext uri="{FF2B5EF4-FFF2-40B4-BE49-F238E27FC236}">
                  <a16:creationId xmlns:a16="http://schemas.microsoft.com/office/drawing/2014/main" id="{F1E4828F-28F3-48A4-A307-E5DA9EA4F6E0}"/>
                </a:ext>
              </a:extLst>
            </p:cNvPr>
            <p:cNvSpPr txBox="1"/>
            <p:nvPr/>
          </p:nvSpPr>
          <p:spPr>
            <a:xfrm>
              <a:off x="0" y="1745358"/>
              <a:ext cx="6614596" cy="25222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19"/>
                </a:lnSpc>
              </a:pPr>
              <a:r>
                <a:rPr lang="cs-CZ" sz="2201" spc="110" dirty="0">
                  <a:latin typeface="+mj-lt"/>
                </a:rPr>
                <a:t>Our university also offers a large number of courses on all faculties to ERASMUS+ programme students. </a:t>
              </a:r>
              <a:endParaRPr lang="en-US" sz="2201" spc="110" dirty="0">
                <a:latin typeface="+mj-lt"/>
              </a:endParaRPr>
            </a:p>
          </p:txBody>
        </p:sp>
        <p:sp>
          <p:nvSpPr>
            <p:cNvPr id="16" name="AutoShape 19">
              <a:extLst>
                <a:ext uri="{FF2B5EF4-FFF2-40B4-BE49-F238E27FC236}">
                  <a16:creationId xmlns:a16="http://schemas.microsoft.com/office/drawing/2014/main" id="{39EBC3BE-005D-475D-BEBA-7BD1B8D64F68}"/>
                </a:ext>
              </a:extLst>
            </p:cNvPr>
            <p:cNvSpPr/>
            <p:nvPr/>
          </p:nvSpPr>
          <p:spPr>
            <a:xfrm>
              <a:off x="641299" y="1116615"/>
              <a:ext cx="5331999" cy="93327"/>
            </a:xfrm>
            <a:prstGeom prst="rect">
              <a:avLst/>
            </a:prstGeom>
            <a:solidFill>
              <a:srgbClr val="6D1F8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62600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E69853B0-E9AF-4BE9-8FF5-C1B167ECF0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91656"/>
              </p:ext>
            </p:extLst>
          </p:nvPr>
        </p:nvGraphicFramePr>
        <p:xfrm>
          <a:off x="1624126" y="2592181"/>
          <a:ext cx="6696748" cy="677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3">
            <a:extLst>
              <a:ext uri="{FF2B5EF4-FFF2-40B4-BE49-F238E27FC236}">
                <a16:creationId xmlns:a16="http://schemas.microsoft.com/office/drawing/2014/main" id="{B5CA1CE7-D0A5-4234-A966-BD5C36C6A4D9}"/>
              </a:ext>
            </a:extLst>
          </p:cNvPr>
          <p:cNvSpPr txBox="1"/>
          <p:nvPr/>
        </p:nvSpPr>
        <p:spPr>
          <a:xfrm>
            <a:off x="648001" y="590457"/>
            <a:ext cx="12312425" cy="923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cs-CZ" sz="3600" dirty="0">
                <a:latin typeface="+mj-lt"/>
              </a:rPr>
              <a:t>Number of </a:t>
            </a:r>
            <a:r>
              <a:rPr lang="cs-CZ" sz="3600" dirty="0" err="1">
                <a:latin typeface="+mj-lt"/>
              </a:rPr>
              <a:t>our</a:t>
            </a:r>
            <a:r>
              <a:rPr lang="cs-CZ" sz="3600" dirty="0">
                <a:latin typeface="+mj-lt"/>
              </a:rPr>
              <a:t> </a:t>
            </a:r>
            <a:r>
              <a:rPr lang="cs-CZ" sz="3600" dirty="0" err="1">
                <a:latin typeface="+mj-lt"/>
              </a:rPr>
              <a:t>students</a:t>
            </a:r>
            <a:r>
              <a:rPr lang="cs-CZ" sz="3600" dirty="0">
                <a:latin typeface="+mj-lt"/>
              </a:rPr>
              <a:t> and </a:t>
            </a:r>
            <a:r>
              <a:rPr lang="cs-CZ" sz="3600" dirty="0" err="1">
                <a:latin typeface="+mj-lt"/>
              </a:rPr>
              <a:t>graduates</a:t>
            </a:r>
            <a:r>
              <a:rPr lang="cs-CZ" sz="3600" dirty="0">
                <a:latin typeface="+mj-lt"/>
              </a:rPr>
              <a:t> from 2005 to present</a:t>
            </a:r>
            <a:endParaRPr lang="en-US" sz="3600" dirty="0">
              <a:latin typeface="+mj-lt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5E6BDF2-DBF3-4E92-9B70-363C3CBF1FC9}"/>
              </a:ext>
            </a:extLst>
          </p:cNvPr>
          <p:cNvSpPr/>
          <p:nvPr/>
        </p:nvSpPr>
        <p:spPr>
          <a:xfrm>
            <a:off x="1039598" y="2069432"/>
            <a:ext cx="7843146" cy="7508925"/>
          </a:xfrm>
          <a:prstGeom prst="rect">
            <a:avLst/>
          </a:prstGeom>
          <a:noFill/>
          <a:ln w="127000">
            <a:solidFill>
              <a:srgbClr val="6D1F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24C324-8269-4258-927B-0FA12540EEDC}"/>
              </a:ext>
            </a:extLst>
          </p:cNvPr>
          <p:cNvSpPr txBox="1"/>
          <p:nvPr/>
        </p:nvSpPr>
        <p:spPr>
          <a:xfrm>
            <a:off x="3521435" y="2378357"/>
            <a:ext cx="5040560" cy="330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r>
              <a:rPr lang="cs-CZ" sz="2801" spc="144" dirty="0">
                <a:solidFill>
                  <a:srgbClr val="646567"/>
                </a:solidFill>
                <a:latin typeface="+mj-lt"/>
              </a:rPr>
              <a:t>Number of students</a:t>
            </a:r>
            <a:endParaRPr lang="cs-CZ" sz="2801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81BE6DA-A3A8-4D8D-A643-FFC3BC1D3852}"/>
              </a:ext>
            </a:extLst>
          </p:cNvPr>
          <p:cNvSpPr txBox="1"/>
          <p:nvPr/>
        </p:nvSpPr>
        <p:spPr>
          <a:xfrm>
            <a:off x="11523407" y="2378357"/>
            <a:ext cx="4824536" cy="330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r>
              <a:rPr lang="cs-CZ" sz="2801" spc="144" dirty="0">
                <a:solidFill>
                  <a:srgbClr val="646567"/>
                </a:solidFill>
                <a:latin typeface="+mj-lt"/>
              </a:rPr>
              <a:t>Number of graduates </a:t>
            </a:r>
            <a:endParaRPr lang="cs-CZ" sz="2801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C5E5D2B-C31F-4FDF-B261-71E336E33E71}"/>
              </a:ext>
            </a:extLst>
          </p:cNvPr>
          <p:cNvSpPr/>
          <p:nvPr/>
        </p:nvSpPr>
        <p:spPr>
          <a:xfrm>
            <a:off x="9405256" y="2069432"/>
            <a:ext cx="7843146" cy="7508925"/>
          </a:xfrm>
          <a:prstGeom prst="rect">
            <a:avLst/>
          </a:prstGeom>
          <a:noFill/>
          <a:ln w="127000">
            <a:solidFill>
              <a:srgbClr val="6D1F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atin typeface="+mj-lt"/>
            </a:endParaRPr>
          </a:p>
        </p:txBody>
      </p:sp>
      <p:graphicFrame>
        <p:nvGraphicFramePr>
          <p:cNvPr id="18" name="Graf 17">
            <a:extLst>
              <a:ext uri="{FF2B5EF4-FFF2-40B4-BE49-F238E27FC236}">
                <a16:creationId xmlns:a16="http://schemas.microsoft.com/office/drawing/2014/main" id="{D0D77371-9C2F-460F-918B-117DE0DDE4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141150"/>
              </p:ext>
            </p:extLst>
          </p:nvPr>
        </p:nvGraphicFramePr>
        <p:xfrm>
          <a:off x="9895114" y="2592181"/>
          <a:ext cx="6696748" cy="677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9321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15" grpId="0" animBg="1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7293D17-C582-4DA2-8305-F3B6DE8EB077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1A21902-6F66-4E3E-B3C9-C1495CFDD7A7}"/>
              </a:ext>
            </a:extLst>
          </p:cNvPr>
          <p:cNvSpPr txBox="1"/>
          <p:nvPr/>
        </p:nvSpPr>
        <p:spPr>
          <a:xfrm>
            <a:off x="70992" y="751013"/>
            <a:ext cx="7128792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Science </a:t>
            </a:r>
            <a:r>
              <a:rPr lang="cs-CZ" sz="4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&amp;</a:t>
            </a:r>
            <a:r>
              <a:rPr lang="cs-CZ" sz="4800" dirty="0">
                <a:solidFill>
                  <a:schemeClr val="bg1"/>
                </a:solidFill>
                <a:latin typeface="+mj-lt"/>
              </a:rPr>
              <a:t> Research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D9DBB17-F27A-456E-B904-B5C51B0DADC3}"/>
              </a:ext>
            </a:extLst>
          </p:cNvPr>
          <p:cNvSpPr txBox="1"/>
          <p:nvPr/>
        </p:nvSpPr>
        <p:spPr>
          <a:xfrm>
            <a:off x="7631832" y="2329116"/>
            <a:ext cx="10081119" cy="2692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AU" sz="3499" spc="131" dirty="0">
                <a:latin typeface="+mj-lt"/>
              </a:rPr>
              <a:t>The University of Jan Evangelista Purkyně participates in many projects focused on the development of science and technology, and on improving the quality of life in our region.</a:t>
            </a:r>
          </a:p>
          <a:p>
            <a:pPr algn="just">
              <a:lnSpc>
                <a:spcPct val="100000"/>
              </a:lnSpc>
            </a:pPr>
            <a:endParaRPr lang="en-AU" sz="3499" spc="131" dirty="0">
              <a:latin typeface="+mj-lt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1B221C5-BDD9-4DC8-8011-00E2DDBEBA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9" r="39079"/>
          <a:stretch/>
        </p:blipFill>
        <p:spPr>
          <a:xfrm>
            <a:off x="575049" y="2329116"/>
            <a:ext cx="6696744" cy="73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17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7293D17-C582-4DA2-8305-F3B6DE8EB077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1A21902-6F66-4E3E-B3C9-C1495CFDD7A7}"/>
              </a:ext>
            </a:extLst>
          </p:cNvPr>
          <p:cNvSpPr txBox="1"/>
          <p:nvPr/>
        </p:nvSpPr>
        <p:spPr>
          <a:xfrm>
            <a:off x="70992" y="751013"/>
            <a:ext cx="7128792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Science </a:t>
            </a:r>
            <a:r>
              <a:rPr lang="cs-CZ" sz="4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&amp;</a:t>
            </a:r>
            <a:r>
              <a:rPr lang="cs-CZ" sz="4800" dirty="0">
                <a:solidFill>
                  <a:schemeClr val="bg1"/>
                </a:solidFill>
                <a:latin typeface="+mj-lt"/>
              </a:rPr>
              <a:t> Research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D9DBB17-F27A-456E-B904-B5C51B0DADC3}"/>
              </a:ext>
            </a:extLst>
          </p:cNvPr>
          <p:cNvSpPr txBox="1"/>
          <p:nvPr/>
        </p:nvSpPr>
        <p:spPr>
          <a:xfrm>
            <a:off x="863600" y="2329116"/>
            <a:ext cx="16849351" cy="66312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s-CZ" sz="3499" b="1" spc="131" dirty="0" err="1"/>
              <a:t>Research</a:t>
            </a:r>
            <a:r>
              <a:rPr lang="cs-CZ" sz="3499" b="1" spc="131" dirty="0"/>
              <a:t> </a:t>
            </a:r>
            <a:r>
              <a:rPr lang="cs-CZ" sz="3499" b="1" spc="131" dirty="0" err="1"/>
              <a:t>clusters</a:t>
            </a:r>
            <a:endParaRPr lang="cs-CZ" sz="3499" b="1" spc="131" dirty="0"/>
          </a:p>
          <a:p>
            <a:pPr algn="just">
              <a:lnSpc>
                <a:spcPct val="100000"/>
              </a:lnSpc>
            </a:pPr>
            <a:endParaRPr lang="cs-CZ" sz="3499" spc="131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 err="1"/>
              <a:t>Material</a:t>
            </a:r>
            <a:r>
              <a:rPr lang="cs-CZ" sz="3499" spc="131" dirty="0"/>
              <a:t> </a:t>
            </a:r>
            <a:r>
              <a:rPr lang="cs-CZ" sz="3499" spc="131" dirty="0" err="1"/>
              <a:t>sciences</a:t>
            </a:r>
            <a:r>
              <a:rPr lang="cs-CZ" sz="3499" spc="131" dirty="0"/>
              <a:t> and Biotechnology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 err="1"/>
              <a:t>Environmental</a:t>
            </a:r>
            <a:r>
              <a:rPr lang="cs-CZ" sz="3499" spc="131" dirty="0"/>
              <a:t> </a:t>
            </a:r>
            <a:r>
              <a:rPr lang="cs-CZ" sz="3499" spc="131" dirty="0" err="1"/>
              <a:t>sciences</a:t>
            </a:r>
            <a:r>
              <a:rPr lang="cs-CZ" sz="3499" spc="131" dirty="0"/>
              <a:t> and </a:t>
            </a:r>
            <a:r>
              <a:rPr lang="cs-CZ" sz="3499" spc="131" dirty="0" err="1"/>
              <a:t>Regional</a:t>
            </a:r>
            <a:r>
              <a:rPr lang="cs-CZ" sz="3499" spc="131" dirty="0"/>
              <a:t> </a:t>
            </a:r>
            <a:r>
              <a:rPr lang="cs-CZ" sz="3499" spc="131" dirty="0" err="1"/>
              <a:t>studies</a:t>
            </a:r>
            <a:r>
              <a:rPr lang="cs-CZ" sz="3499" spc="131" dirty="0"/>
              <a:t> 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 err="1"/>
              <a:t>Health</a:t>
            </a:r>
            <a:r>
              <a:rPr lang="cs-CZ" sz="3499" spc="131" dirty="0"/>
              <a:t> </a:t>
            </a:r>
            <a:r>
              <a:rPr lang="cs-CZ" sz="3499" spc="131" dirty="0" err="1"/>
              <a:t>sciences</a:t>
            </a:r>
            <a:r>
              <a:rPr lang="cs-CZ" sz="3499" spc="131" dirty="0"/>
              <a:t>, </a:t>
            </a:r>
            <a:r>
              <a:rPr lang="cs-CZ" sz="3499" spc="131" dirty="0" err="1"/>
              <a:t>Cognitive</a:t>
            </a:r>
            <a:r>
              <a:rPr lang="cs-CZ" sz="3499" spc="131" dirty="0"/>
              <a:t> and </a:t>
            </a:r>
            <a:r>
              <a:rPr lang="cs-CZ" sz="3499" spc="131" dirty="0" err="1"/>
              <a:t>Behavioural</a:t>
            </a:r>
            <a:r>
              <a:rPr lang="cs-CZ" sz="3499" spc="131" dirty="0"/>
              <a:t> </a:t>
            </a:r>
            <a:r>
              <a:rPr lang="cs-CZ" sz="3499" spc="131" dirty="0" err="1"/>
              <a:t>studies</a:t>
            </a:r>
            <a:endParaRPr lang="cs-CZ" sz="3499" spc="131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 err="1"/>
              <a:t>Heritage</a:t>
            </a:r>
            <a:r>
              <a:rPr lang="cs-CZ" sz="3499" spc="131" dirty="0"/>
              <a:t> </a:t>
            </a:r>
            <a:r>
              <a:rPr lang="cs-CZ" sz="3499" spc="131" dirty="0" err="1"/>
              <a:t>studies</a:t>
            </a:r>
            <a:r>
              <a:rPr lang="cs-CZ" sz="3499" spc="131" dirty="0"/>
              <a:t>, </a:t>
            </a:r>
            <a:r>
              <a:rPr lang="cs-CZ" sz="3499" spc="131" dirty="0" err="1"/>
              <a:t>Cultural</a:t>
            </a:r>
            <a:r>
              <a:rPr lang="cs-CZ" sz="3499" spc="131" dirty="0"/>
              <a:t> and </a:t>
            </a:r>
            <a:r>
              <a:rPr lang="cs-CZ" sz="3499" spc="131" dirty="0" err="1"/>
              <a:t>Creative</a:t>
            </a:r>
            <a:r>
              <a:rPr lang="cs-CZ" sz="3499" spc="131" dirty="0"/>
              <a:t> </a:t>
            </a:r>
            <a:r>
              <a:rPr lang="cs-CZ" sz="3499" spc="131" dirty="0" err="1"/>
              <a:t>industries</a:t>
            </a:r>
            <a:r>
              <a:rPr lang="cs-CZ" sz="3499" spc="131" dirty="0"/>
              <a:t>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 err="1"/>
              <a:t>Educational</a:t>
            </a:r>
            <a:r>
              <a:rPr lang="cs-CZ" sz="3499" spc="131" dirty="0"/>
              <a:t> </a:t>
            </a:r>
            <a:r>
              <a:rPr lang="cs-CZ" sz="3499" spc="131" dirty="0" err="1"/>
              <a:t>research</a:t>
            </a:r>
            <a:r>
              <a:rPr lang="cs-CZ" sz="3499" spc="131" dirty="0"/>
              <a:t> and </a:t>
            </a:r>
            <a:r>
              <a:rPr lang="cs-CZ" sz="3499" spc="131" dirty="0" err="1"/>
              <a:t>Social</a:t>
            </a:r>
            <a:r>
              <a:rPr lang="cs-CZ" sz="3499" spc="131" dirty="0"/>
              <a:t> </a:t>
            </a:r>
            <a:r>
              <a:rPr lang="cs-CZ" sz="3499" spc="131" dirty="0" err="1"/>
              <a:t>work</a:t>
            </a:r>
            <a:r>
              <a:rPr lang="cs-CZ" sz="3499" spc="131" dirty="0"/>
              <a:t>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 err="1"/>
              <a:t>Environmental</a:t>
            </a:r>
            <a:r>
              <a:rPr lang="cs-CZ" sz="3499" spc="131" dirty="0"/>
              <a:t> </a:t>
            </a:r>
            <a:r>
              <a:rPr lang="cs-CZ" sz="3499" spc="131" dirty="0" err="1"/>
              <a:t>engineering</a:t>
            </a:r>
            <a:r>
              <a:rPr lang="cs-CZ" sz="3499" spc="131" dirty="0"/>
              <a:t>, </a:t>
            </a:r>
            <a:r>
              <a:rPr lang="cs-CZ" sz="3499" spc="131" dirty="0" err="1"/>
              <a:t>Energy</a:t>
            </a:r>
            <a:r>
              <a:rPr lang="cs-CZ" sz="3499" spc="131" dirty="0"/>
              <a:t> </a:t>
            </a:r>
            <a:r>
              <a:rPr lang="cs-CZ" sz="3499" spc="131" dirty="0" err="1"/>
              <a:t>research</a:t>
            </a:r>
            <a:r>
              <a:rPr lang="cs-CZ" sz="3499" spc="131" dirty="0"/>
              <a:t> and Natural </a:t>
            </a:r>
            <a:r>
              <a:rPr lang="cs-CZ" sz="3499" spc="131" dirty="0" err="1"/>
              <a:t>Sciences</a:t>
            </a:r>
            <a:endParaRPr lang="cs-CZ" sz="3499" spc="131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499" spc="131" dirty="0"/>
              <a:t>Media and </a:t>
            </a:r>
            <a:r>
              <a:rPr lang="cs-CZ" sz="3499" spc="131" dirty="0" err="1"/>
              <a:t>communications</a:t>
            </a:r>
            <a:r>
              <a:rPr lang="cs-CZ" sz="3499" spc="131" dirty="0"/>
              <a:t> and </a:t>
            </a:r>
            <a:r>
              <a:rPr lang="cs-CZ" sz="3499" spc="131" dirty="0" err="1"/>
              <a:t>Interdisciplinary</a:t>
            </a:r>
            <a:r>
              <a:rPr lang="cs-CZ" sz="3499" spc="131" dirty="0"/>
              <a:t> </a:t>
            </a:r>
            <a:r>
              <a:rPr lang="cs-CZ" sz="3499" spc="131" dirty="0" err="1"/>
              <a:t>research</a:t>
            </a:r>
            <a:r>
              <a:rPr lang="cs-CZ" sz="3499" spc="13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6355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2641CE8-CABF-4377-8CCD-A0A2C386BFEA}"/>
              </a:ext>
            </a:extLst>
          </p:cNvPr>
          <p:cNvGrpSpPr/>
          <p:nvPr/>
        </p:nvGrpSpPr>
        <p:grpSpPr>
          <a:xfrm>
            <a:off x="7647425" y="2284043"/>
            <a:ext cx="10137536" cy="3166892"/>
            <a:chOff x="-1" y="-123825"/>
            <a:chExt cx="14185287" cy="4222522"/>
          </a:xfrm>
        </p:grpSpPr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F713D8B4-8EA4-4778-A283-7889064E7964}"/>
                </a:ext>
              </a:extLst>
            </p:cNvPr>
            <p:cNvSpPr txBox="1"/>
            <p:nvPr/>
          </p:nvSpPr>
          <p:spPr>
            <a:xfrm>
              <a:off x="-1" y="-123825"/>
              <a:ext cx="7460076" cy="777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>
                  <a:latin typeface="+mj-lt"/>
                </a:rPr>
                <a:t>Project MATEQ</a:t>
              </a:r>
              <a:endParaRPr lang="en-US" sz="3600" b="1" spc="269" dirty="0">
                <a:latin typeface="+mj-lt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45667E82-0336-4A8C-A3EE-28242F5531A8}"/>
                </a:ext>
              </a:extLst>
            </p:cNvPr>
            <p:cNvSpPr txBox="1"/>
            <p:nvPr/>
          </p:nvSpPr>
          <p:spPr>
            <a:xfrm>
              <a:off x="-1" y="999815"/>
              <a:ext cx="14185287" cy="30988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en-AU" sz="3499" spc="131" dirty="0">
                  <a:latin typeface="+mj-lt"/>
                </a:rPr>
                <a:t>A research</a:t>
              </a:r>
              <a:r>
                <a:rPr lang="cs-CZ" sz="3499" spc="131" dirty="0">
                  <a:latin typeface="+mj-lt"/>
                </a:rPr>
                <a:t> project</a:t>
              </a:r>
              <a:r>
                <a:rPr lang="en-AU" sz="3499" spc="131" dirty="0">
                  <a:latin typeface="+mj-lt"/>
                </a:rPr>
                <a:t> focused on real application</a:t>
              </a:r>
              <a:r>
                <a:rPr lang="cs-CZ" sz="3499" spc="131" dirty="0">
                  <a:latin typeface="+mj-lt"/>
                </a:rPr>
                <a:t>s</a:t>
              </a:r>
              <a:r>
                <a:rPr lang="en-AU" sz="3499" spc="131" dirty="0">
                  <a:latin typeface="+mj-lt"/>
                </a:rPr>
                <a:t> in biomedicine, chemical industry, renewable resources, support</a:t>
              </a:r>
              <a:r>
                <a:rPr lang="cs-CZ" sz="3499" spc="131" dirty="0">
                  <a:latin typeface="+mj-lt"/>
                </a:rPr>
                <a:t>ing</a:t>
              </a:r>
              <a:r>
                <a:rPr lang="en-AU" sz="3499" spc="131" dirty="0">
                  <a:latin typeface="+mj-lt"/>
                </a:rPr>
                <a:t> </a:t>
              </a:r>
              <a:r>
                <a:rPr lang="cs-CZ" sz="3499" spc="131" dirty="0">
                  <a:latin typeface="+mj-lt"/>
                </a:rPr>
                <a:t>our</a:t>
              </a:r>
              <a:r>
                <a:rPr lang="en-AU" sz="3499" spc="131" dirty="0">
                  <a:latin typeface="+mj-lt"/>
                </a:rPr>
                <a:t> environment and enhancing</a:t>
              </a:r>
              <a:r>
                <a:rPr lang="cs-CZ" sz="3499" spc="131" dirty="0">
                  <a:latin typeface="+mj-lt"/>
                </a:rPr>
                <a:t> </a:t>
              </a:r>
              <a:r>
                <a:rPr lang="en-AU" sz="3499" spc="131" dirty="0">
                  <a:latin typeface="+mj-lt"/>
                </a:rPr>
                <a:t>quality of life.</a:t>
              </a:r>
            </a:p>
          </p:txBody>
        </p:sp>
      </p:grpSp>
      <p:grpSp>
        <p:nvGrpSpPr>
          <p:cNvPr id="5" name="Group 7">
            <a:extLst>
              <a:ext uri="{FF2B5EF4-FFF2-40B4-BE49-F238E27FC236}">
                <a16:creationId xmlns:a16="http://schemas.microsoft.com/office/drawing/2014/main" id="{2DBD1D60-7500-49A5-85E4-56AD09F7FE43}"/>
              </a:ext>
            </a:extLst>
          </p:cNvPr>
          <p:cNvGrpSpPr/>
          <p:nvPr/>
        </p:nvGrpSpPr>
        <p:grpSpPr>
          <a:xfrm>
            <a:off x="7647425" y="6152810"/>
            <a:ext cx="10287878" cy="3628111"/>
            <a:chOff x="0" y="-123825"/>
            <a:chExt cx="12692479" cy="4837484"/>
          </a:xfrm>
        </p:grpSpPr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EA7A1607-CA9E-4633-BE57-9B7E9EF1457F}"/>
                </a:ext>
              </a:extLst>
            </p:cNvPr>
            <p:cNvSpPr txBox="1"/>
            <p:nvPr/>
          </p:nvSpPr>
          <p:spPr>
            <a:xfrm>
              <a:off x="0" y="-123825"/>
              <a:ext cx="12151763" cy="16152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>
                  <a:latin typeface="+mj-lt"/>
                </a:rPr>
                <a:t>Project Smart City – Smart Region – </a:t>
              </a:r>
              <a:br>
                <a:rPr lang="cs-CZ" sz="3600" b="1" spc="269" dirty="0">
                  <a:latin typeface="+mj-lt"/>
                </a:rPr>
              </a:br>
              <a:r>
                <a:rPr lang="cs-CZ" sz="3600" b="1" spc="269" dirty="0">
                  <a:latin typeface="+mj-lt"/>
                </a:rPr>
                <a:t>Smart Community</a:t>
              </a:r>
              <a:endParaRPr lang="en-US" sz="3600" b="1" spc="269" dirty="0">
                <a:latin typeface="+mj-lt"/>
              </a:endParaRP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F928721E-9791-45E6-9C7E-B4D41A14E234}"/>
                </a:ext>
              </a:extLst>
            </p:cNvPr>
            <p:cNvSpPr txBox="1"/>
            <p:nvPr/>
          </p:nvSpPr>
          <p:spPr>
            <a:xfrm>
              <a:off x="0" y="1627940"/>
              <a:ext cx="12692479" cy="30857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A complex view of the creation of high-quality living conditions and infrastructure for succesful living, in order to overcome social problems </a:t>
              </a:r>
              <a:br>
                <a:rPr lang="cs-CZ" sz="3499" spc="131" dirty="0">
                  <a:latin typeface="+mj-lt"/>
                </a:rPr>
              </a:br>
              <a:r>
                <a:rPr lang="cs-CZ" sz="3499" spc="131" dirty="0">
                  <a:latin typeface="+mj-lt"/>
                </a:rPr>
                <a:t>in a society. </a:t>
              </a:r>
            </a:p>
          </p:txBody>
        </p:sp>
      </p:grpSp>
      <p:sp>
        <p:nvSpPr>
          <p:cNvPr id="8" name="AutoShape 2">
            <a:extLst>
              <a:ext uri="{FF2B5EF4-FFF2-40B4-BE49-F238E27FC236}">
                <a16:creationId xmlns:a16="http://schemas.microsoft.com/office/drawing/2014/main" id="{F3C5BF18-3B9C-4316-86F9-A57BB0A3E596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5F9F2D23-E6B6-4FD0-BBE5-40D2157F0F7A}"/>
              </a:ext>
            </a:extLst>
          </p:cNvPr>
          <p:cNvSpPr txBox="1"/>
          <p:nvPr/>
        </p:nvSpPr>
        <p:spPr>
          <a:xfrm>
            <a:off x="199417" y="751013"/>
            <a:ext cx="6856352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Science </a:t>
            </a:r>
            <a:r>
              <a:rPr lang="cs-CZ" sz="4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&amp;</a:t>
            </a:r>
            <a:r>
              <a:rPr lang="cs-CZ" sz="4800" dirty="0">
                <a:solidFill>
                  <a:schemeClr val="bg1"/>
                </a:solidFill>
                <a:latin typeface="+mj-lt"/>
              </a:rPr>
              <a:t> Research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2834331-5AE7-4F45-8C94-3D723951BB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9753"/>
          <a:stretch/>
        </p:blipFill>
        <p:spPr>
          <a:xfrm>
            <a:off x="575049" y="2329116"/>
            <a:ext cx="6696744" cy="73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386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2ACC47A-DA90-4A11-A019-8759A7731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2373" y="8407147"/>
            <a:ext cx="2447765" cy="165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6A354E-1DF2-480F-BD8C-06ED4E212F8B}"/>
              </a:ext>
            </a:extLst>
          </p:cNvPr>
          <p:cNvGrpSpPr/>
          <p:nvPr/>
        </p:nvGrpSpPr>
        <p:grpSpPr>
          <a:xfrm>
            <a:off x="7775849" y="2119164"/>
            <a:ext cx="10008619" cy="6190453"/>
            <a:chOff x="-3" y="736884"/>
            <a:chExt cx="9765268" cy="825393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B0D3D2-059A-473F-B3F5-16838DB93864}"/>
                </a:ext>
              </a:extLst>
            </p:cNvPr>
            <p:cNvSpPr txBox="1"/>
            <p:nvPr/>
          </p:nvSpPr>
          <p:spPr>
            <a:xfrm>
              <a:off x="-3" y="736884"/>
              <a:ext cx="9765268" cy="1300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400"/>
                </a:lnSpc>
              </a:pPr>
              <a:endParaRPr lang="en-US" sz="5400" b="1" dirty="0">
                <a:latin typeface="+mj-lt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ED57602-D635-4656-8337-B8C8E87F2869}"/>
                </a:ext>
              </a:extLst>
            </p:cNvPr>
            <p:cNvSpPr txBox="1"/>
            <p:nvPr/>
          </p:nvSpPr>
          <p:spPr>
            <a:xfrm>
              <a:off x="-3" y="1972403"/>
              <a:ext cx="9765266" cy="7018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cs-CZ" sz="3499" spc="127" dirty="0">
                  <a:latin typeface="+mj-lt"/>
                </a:rPr>
                <a:t>The HR Excellence in Research  Award (HR Award) is a prestigeous award given by the European Commitee for excellent performace in HR care in a scientific environment. For any researcher, us having this award is a guarantee of European standards when it comes to caring about our employees, transparency in tenders, openness to the public, and high quality of work environment.</a:t>
              </a: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CFB15309-3B36-4D00-83A6-70C24D4ED9D4}"/>
              </a:ext>
            </a:extLst>
          </p:cNvPr>
          <p:cNvSpPr txBox="1"/>
          <p:nvPr/>
        </p:nvSpPr>
        <p:spPr>
          <a:xfrm>
            <a:off x="503532" y="1648102"/>
            <a:ext cx="14919359" cy="9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cs-CZ" sz="3600" b="1" dirty="0">
                <a:latin typeface="+mj-lt"/>
              </a:rPr>
              <a:t>We are the proud recipient of a renowned HR Award</a:t>
            </a:r>
            <a:endParaRPr lang="en-US" sz="3600" b="1" dirty="0">
              <a:latin typeface="+mj-lt"/>
            </a:endParaRPr>
          </a:p>
        </p:txBody>
      </p:sp>
      <p:pic>
        <p:nvPicPr>
          <p:cNvPr id="10" name="Obrázek 9" descr="Obsah obrázku osoba, muž, interiér, stojící&#10;&#10;Popis byl vytvořen automaticky">
            <a:extLst>
              <a:ext uri="{FF2B5EF4-FFF2-40B4-BE49-F238E27FC236}">
                <a16:creationId xmlns:a16="http://schemas.microsoft.com/office/drawing/2014/main" id="{8EBEB308-6777-42D1-81B3-BDE71C4FAE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1" r="12984" b="6488"/>
          <a:stretch/>
        </p:blipFill>
        <p:spPr>
          <a:xfrm>
            <a:off x="503532" y="2996141"/>
            <a:ext cx="6638247" cy="656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4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12708875-2685-44C9-8983-3B71EB147CCD}"/>
              </a:ext>
            </a:extLst>
          </p:cNvPr>
          <p:cNvGrpSpPr/>
          <p:nvPr/>
        </p:nvGrpSpPr>
        <p:grpSpPr>
          <a:xfrm>
            <a:off x="7647425" y="2536960"/>
            <a:ext cx="10065527" cy="4926731"/>
            <a:chOff x="0" y="-123825"/>
            <a:chExt cx="13132802" cy="6568975"/>
          </a:xfrm>
        </p:grpSpPr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FD53BEBF-699C-46F9-A0E3-0E924A90F3BC}"/>
                </a:ext>
              </a:extLst>
            </p:cNvPr>
            <p:cNvSpPr txBox="1"/>
            <p:nvPr/>
          </p:nvSpPr>
          <p:spPr>
            <a:xfrm>
              <a:off x="0" y="-123825"/>
              <a:ext cx="8716180" cy="7773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>
                  <a:latin typeface="+mj-lt"/>
                </a:rPr>
                <a:t>The Third Age University</a:t>
              </a:r>
              <a:endParaRPr lang="en-US" sz="3600" b="1" spc="269" dirty="0">
                <a:latin typeface="+mj-lt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36CF4A37-5C64-4E8C-AFFE-03A5169B45E8}"/>
                </a:ext>
              </a:extLst>
            </p:cNvPr>
            <p:cNvSpPr txBox="1"/>
            <p:nvPr/>
          </p:nvSpPr>
          <p:spPr>
            <a:xfrm>
              <a:off x="0" y="999812"/>
              <a:ext cx="13132802" cy="544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en-AU" sz="3499" spc="131" dirty="0">
                  <a:latin typeface="+mj-lt"/>
                </a:rPr>
                <a:t>The Third Age University (U3V) is a specific form of lifelong learning</a:t>
              </a:r>
              <a:r>
                <a:rPr lang="cs-CZ" sz="3499" spc="131" dirty="0">
                  <a:latin typeface="+mj-lt"/>
                </a:rPr>
                <a:t> organized by us as a result of our membership in </a:t>
              </a:r>
              <a:r>
                <a:rPr lang="en-AU" sz="3499" spc="131" dirty="0">
                  <a:latin typeface="+mj-lt"/>
                </a:rPr>
                <a:t>the Association </a:t>
              </a:r>
              <a:r>
                <a:rPr lang="cs-CZ" sz="3499" spc="131" dirty="0">
                  <a:latin typeface="+mj-lt"/>
                </a:rPr>
                <a:t>of the Third Age Universities in an agreement with the t</a:t>
              </a:r>
              <a:r>
                <a:rPr lang="en-US" sz="3499" spc="131" dirty="0">
                  <a:latin typeface="+mj-lt"/>
                </a:rPr>
                <a:t>he Charter of Rights and Freedoms</a:t>
              </a:r>
              <a:r>
                <a:rPr lang="cs-CZ" sz="3499" spc="131" dirty="0">
                  <a:latin typeface="+mj-lt"/>
                </a:rPr>
                <a:t>, and also with our status from the academic year 1994/1995.</a:t>
              </a:r>
              <a:endParaRPr lang="en-AU" sz="3499" spc="131" dirty="0">
                <a:latin typeface="+mj-lt"/>
              </a:endParaRPr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970BBA02-1CF1-448F-8A9F-96C918270711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67128C5-EDCD-43F0-90A4-879E8F7CB8FD}"/>
              </a:ext>
            </a:extLst>
          </p:cNvPr>
          <p:cNvSpPr txBox="1"/>
          <p:nvPr/>
        </p:nvSpPr>
        <p:spPr>
          <a:xfrm>
            <a:off x="1734963" y="751013"/>
            <a:ext cx="4376916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U3V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CCD7DEE-845F-404D-8646-3F11B426A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9753"/>
          <a:stretch/>
        </p:blipFill>
        <p:spPr>
          <a:xfrm>
            <a:off x="575049" y="2329116"/>
            <a:ext cx="6696744" cy="73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561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BFB56C80-C7E0-4F94-9B4C-1F44F0DC8098}"/>
              </a:ext>
            </a:extLst>
          </p:cNvPr>
          <p:cNvGrpSpPr/>
          <p:nvPr/>
        </p:nvGrpSpPr>
        <p:grpSpPr>
          <a:xfrm>
            <a:off x="7619892" y="2556413"/>
            <a:ext cx="10093059" cy="6106541"/>
            <a:chOff x="-33966" y="-123825"/>
            <a:chExt cx="12151763" cy="8142048"/>
          </a:xfrm>
        </p:grpSpPr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9A2FB305-D20B-4B59-86D2-C85208DE311F}"/>
                </a:ext>
              </a:extLst>
            </p:cNvPr>
            <p:cNvSpPr txBox="1"/>
            <p:nvPr/>
          </p:nvSpPr>
          <p:spPr>
            <a:xfrm>
              <a:off x="0" y="-123825"/>
              <a:ext cx="8716182" cy="7773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>
                  <a:latin typeface="+mj-lt"/>
                </a:rPr>
                <a:t>Teen Age University</a:t>
              </a:r>
              <a:endParaRPr lang="en-US" sz="3600" b="1" spc="269" dirty="0">
                <a:latin typeface="+mj-lt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17C12381-C363-4D39-9762-7A3C77AE05B5}"/>
                </a:ext>
              </a:extLst>
            </p:cNvPr>
            <p:cNvSpPr txBox="1"/>
            <p:nvPr/>
          </p:nvSpPr>
          <p:spPr>
            <a:xfrm>
              <a:off x="-33966" y="999811"/>
              <a:ext cx="12151763" cy="7018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en-US" sz="3499" spc="131" dirty="0">
                  <a:latin typeface="+mj-lt"/>
                </a:rPr>
                <a:t>Our university also organizes</a:t>
              </a:r>
              <a:r>
                <a:rPr lang="cs-CZ" sz="3499" spc="131" dirty="0">
                  <a:latin typeface="+mj-lt"/>
                </a:rPr>
                <a:t> the</a:t>
              </a:r>
              <a:r>
                <a:rPr lang="en-US" sz="3499" spc="131" dirty="0">
                  <a:latin typeface="+mj-lt"/>
                </a:rPr>
                <a:t> Teen Age University, </a:t>
              </a:r>
              <a:r>
                <a:rPr lang="cs-CZ" sz="3499" spc="131" dirty="0">
                  <a:latin typeface="+mj-lt"/>
                </a:rPr>
                <a:t>a </a:t>
              </a:r>
              <a:r>
                <a:rPr lang="en-US" sz="3499" spc="131" dirty="0">
                  <a:latin typeface="+mj-lt"/>
                </a:rPr>
                <a:t>two</a:t>
              </a:r>
              <a:r>
                <a:rPr lang="cs-CZ" sz="3499" spc="131" dirty="0">
                  <a:latin typeface="+mj-lt"/>
                </a:rPr>
                <a:t>-</a:t>
              </a:r>
              <a:r>
                <a:rPr lang="en-US" sz="3499" spc="131" dirty="0">
                  <a:latin typeface="+mj-lt"/>
                </a:rPr>
                <a:t>semester long course for elementary school pupils </a:t>
              </a:r>
              <a:r>
                <a:rPr lang="cs-CZ" sz="3499" spc="131" dirty="0">
                  <a:latin typeface="+mj-lt"/>
                </a:rPr>
                <a:t>aged</a:t>
              </a:r>
              <a:r>
                <a:rPr lang="en-US" sz="3499" spc="131" dirty="0">
                  <a:latin typeface="+mj-lt"/>
                </a:rPr>
                <a:t> 7 to 12 years old. They are taught by university teachers, who help these </a:t>
              </a:r>
              <a:r>
                <a:rPr lang="cs-CZ" sz="3499" spc="131" dirty="0">
                  <a:latin typeface="+mj-lt"/>
                </a:rPr>
                <a:t>bright young </a:t>
              </a:r>
              <a:r>
                <a:rPr lang="en-US" sz="3499" spc="131" dirty="0">
                  <a:latin typeface="+mj-lt"/>
                </a:rPr>
                <a:t>minds to enter new spheres of knowledge in various scientific areas</a:t>
              </a:r>
              <a:r>
                <a:rPr lang="cs-CZ" sz="3499" spc="131" dirty="0">
                  <a:latin typeface="+mj-lt"/>
                </a:rPr>
                <a:t>.</a:t>
              </a:r>
            </a:p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The Teen Age University UJEP has been organised annually ever since 2009.</a:t>
              </a:r>
              <a:endParaRPr lang="en-US" sz="3499" spc="131" dirty="0">
                <a:latin typeface="+mj-lt"/>
              </a:endParaRPr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B3126F9C-8B06-4A16-92DB-538CE67FDDBA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8D05F9B-16CD-4FEC-8874-FDC39EED5D1C}"/>
              </a:ext>
            </a:extLst>
          </p:cNvPr>
          <p:cNvSpPr txBox="1"/>
          <p:nvPr/>
        </p:nvSpPr>
        <p:spPr>
          <a:xfrm>
            <a:off x="1734963" y="751013"/>
            <a:ext cx="4376916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TAU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B3D9FA6-333D-426C-A757-EB81048C6E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5" t="-82" r="7577" b="82"/>
          <a:stretch/>
        </p:blipFill>
        <p:spPr>
          <a:xfrm>
            <a:off x="575049" y="2329116"/>
            <a:ext cx="5747930" cy="73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85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C2A269A3-C476-4148-A7CE-B5D5F061D234}"/>
              </a:ext>
            </a:extLst>
          </p:cNvPr>
          <p:cNvGrpSpPr/>
          <p:nvPr/>
        </p:nvGrpSpPr>
        <p:grpSpPr>
          <a:xfrm>
            <a:off x="7647423" y="2498050"/>
            <a:ext cx="10065156" cy="5532585"/>
            <a:chOff x="0" y="-123825"/>
            <a:chExt cx="12417701" cy="7376779"/>
          </a:xfrm>
        </p:grpSpPr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88EE9F53-F412-4E3D-8EEB-31FD080E8017}"/>
                </a:ext>
              </a:extLst>
            </p:cNvPr>
            <p:cNvSpPr txBox="1"/>
            <p:nvPr/>
          </p:nvSpPr>
          <p:spPr>
            <a:xfrm>
              <a:off x="0" y="-123825"/>
              <a:ext cx="9388256" cy="7773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>
                  <a:latin typeface="+mj-lt"/>
                </a:rPr>
                <a:t>UJEP‘s dormitories</a:t>
              </a:r>
              <a:endParaRPr lang="en-US" sz="3600" b="1" spc="269" dirty="0">
                <a:latin typeface="+mj-lt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85DD8867-04E9-4B22-A5B0-3A3FA41DB10C}"/>
                </a:ext>
              </a:extLst>
            </p:cNvPr>
            <p:cNvSpPr txBox="1"/>
            <p:nvPr/>
          </p:nvSpPr>
          <p:spPr>
            <a:xfrm>
              <a:off x="0" y="1007910"/>
              <a:ext cx="12417701" cy="62450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Our university has a large enough capacity to house its students thanks to three buildings located in close proximity to the main campus </a:t>
              </a:r>
              <a:br>
                <a:rPr lang="cs-CZ" sz="3499" spc="131" dirty="0">
                  <a:latin typeface="+mj-lt"/>
                </a:rPr>
              </a:br>
              <a:r>
                <a:rPr lang="cs-CZ" sz="3499" spc="131" dirty="0">
                  <a:latin typeface="+mj-lt"/>
                </a:rPr>
                <a:t>(10 minutes by foot).</a:t>
              </a:r>
            </a:p>
            <a:p>
              <a:pPr algn="just">
                <a:lnSpc>
                  <a:spcPts val="4550"/>
                </a:lnSpc>
              </a:pPr>
              <a:endParaRPr lang="cs-CZ" sz="3499" spc="131" dirty="0">
                <a:latin typeface="+mj-lt"/>
              </a:endParaRPr>
            </a:p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Included in our dormitories, besides the individual flats, are loundry room, music room, and IT and social room.</a:t>
              </a:r>
              <a:endParaRPr lang="en-US" sz="3499" spc="131" dirty="0">
                <a:latin typeface="+mj-lt"/>
              </a:endParaRPr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C0110881-9C2E-4BDF-B2C2-7BFFAD277AB5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9D4050E-3515-41DB-8163-B564FEDB5477}"/>
              </a:ext>
            </a:extLst>
          </p:cNvPr>
          <p:cNvSpPr txBox="1"/>
          <p:nvPr/>
        </p:nvSpPr>
        <p:spPr>
          <a:xfrm>
            <a:off x="1734963" y="751013"/>
            <a:ext cx="4376916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Dormitories</a:t>
            </a:r>
          </a:p>
        </p:txBody>
      </p:sp>
      <p:pic>
        <p:nvPicPr>
          <p:cNvPr id="7" name="Obrázek 6" descr="Obsah obrázku exteriér, silnice, budova, ulice&#10;&#10;Popis byl vytvořen automaticky">
            <a:extLst>
              <a:ext uri="{FF2B5EF4-FFF2-40B4-BE49-F238E27FC236}">
                <a16:creationId xmlns:a16="http://schemas.microsoft.com/office/drawing/2014/main" id="{AE578AE8-C2DA-402C-A531-081D550F2C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23"/>
          <a:stretch/>
        </p:blipFill>
        <p:spPr>
          <a:xfrm>
            <a:off x="575423" y="2335187"/>
            <a:ext cx="6696371" cy="738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72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C7021602-0C2C-4E4A-ADEE-8912B619C791}"/>
              </a:ext>
            </a:extLst>
          </p:cNvPr>
          <p:cNvGrpSpPr/>
          <p:nvPr/>
        </p:nvGrpSpPr>
        <p:grpSpPr>
          <a:xfrm>
            <a:off x="8432801" y="2517504"/>
            <a:ext cx="9567200" cy="7240999"/>
            <a:chOff x="1687930" y="-123825"/>
            <a:chExt cx="9963496" cy="9654663"/>
          </a:xfrm>
        </p:grpSpPr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D989B143-3A6E-4ACF-8C15-F603CFF9CE13}"/>
                </a:ext>
              </a:extLst>
            </p:cNvPr>
            <p:cNvSpPr txBox="1"/>
            <p:nvPr/>
          </p:nvSpPr>
          <p:spPr>
            <a:xfrm>
              <a:off x="1687930" y="-123825"/>
              <a:ext cx="5500355" cy="7773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>
                  <a:latin typeface="+mj-lt"/>
                </a:rPr>
                <a:t>Catering facility</a:t>
              </a: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287624BF-6D55-4D6D-AE71-A237677B2E15}"/>
                </a:ext>
              </a:extLst>
            </p:cNvPr>
            <p:cNvSpPr txBox="1"/>
            <p:nvPr/>
          </p:nvSpPr>
          <p:spPr>
            <a:xfrm>
              <a:off x="1687930" y="1007909"/>
              <a:ext cx="9963496" cy="85229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UJEP has its own on-campus catering facility in our new Center for Natural Science and Technical Studies </a:t>
              </a:r>
              <a:r>
                <a:rPr lang="cs-CZ" sz="3499" spc="131" dirty="0" err="1">
                  <a:latin typeface="+mj-lt"/>
                </a:rPr>
                <a:t>building</a:t>
              </a:r>
              <a:r>
                <a:rPr lang="cs-CZ" sz="3499" spc="131" dirty="0">
                  <a:latin typeface="+mj-lt"/>
                </a:rPr>
                <a:t>.</a:t>
              </a:r>
              <a:endParaRPr lang="cs-CZ" sz="2400" spc="131" dirty="0">
                <a:latin typeface="+mj-lt"/>
              </a:endParaRPr>
            </a:p>
            <a:p>
              <a:pPr algn="just"/>
              <a:endParaRPr lang="cs-CZ" sz="3499" spc="131" dirty="0">
                <a:latin typeface="+mj-lt"/>
              </a:endParaRPr>
            </a:p>
            <a:p>
              <a:pPr>
                <a:lnSpc>
                  <a:spcPts val="4550"/>
                </a:lnSpc>
              </a:pPr>
              <a:r>
                <a:rPr lang="cs-CZ" sz="3499" spc="131" dirty="0" err="1">
                  <a:latin typeface="+mj-lt"/>
                </a:rPr>
                <a:t>You</a:t>
              </a:r>
              <a:r>
                <a:rPr lang="cs-CZ" sz="3499" spc="131" dirty="0">
                  <a:latin typeface="+mj-lt"/>
                </a:rPr>
                <a:t> can choose from a range of main meals. Included as part of the daily offer are various desserts, drinks and </a:t>
              </a:r>
              <a:r>
                <a:rPr lang="cs-CZ" sz="3499" spc="131" dirty="0" err="1">
                  <a:latin typeface="+mj-lt"/>
                </a:rPr>
                <a:t>other</a:t>
              </a:r>
              <a:r>
                <a:rPr lang="cs-CZ" sz="3499" spc="131" dirty="0">
                  <a:latin typeface="+mj-lt"/>
                </a:rPr>
                <a:t> food.</a:t>
              </a:r>
            </a:p>
            <a:p>
              <a:pPr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 </a:t>
              </a:r>
              <a:endParaRPr lang="cs-CZ" sz="2400" spc="131" dirty="0">
                <a:latin typeface="+mj-lt"/>
              </a:endParaRPr>
            </a:p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Students and employees of UJEP receive discount for a main meal.</a:t>
              </a:r>
            </a:p>
            <a:p>
              <a:pPr algn="just">
                <a:lnSpc>
                  <a:spcPts val="4550"/>
                </a:lnSpc>
              </a:pPr>
              <a:endParaRPr lang="cs-CZ" sz="3499" spc="131" dirty="0">
                <a:solidFill>
                  <a:srgbClr val="646567"/>
                </a:solidFill>
                <a:latin typeface="+mj-lt"/>
              </a:endParaRPr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2217904E-5261-474F-9411-95475D7E52A3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+mj-lt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AEE51DC-F7B5-433B-994E-B03BE852A315}"/>
              </a:ext>
            </a:extLst>
          </p:cNvPr>
          <p:cNvSpPr txBox="1"/>
          <p:nvPr/>
        </p:nvSpPr>
        <p:spPr>
          <a:xfrm>
            <a:off x="287999" y="751013"/>
            <a:ext cx="6623753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Catering facility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9E99F07-1CA1-4757-B2C3-6E521D3489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r="12566"/>
          <a:stretch/>
        </p:blipFill>
        <p:spPr>
          <a:xfrm>
            <a:off x="287999" y="2517504"/>
            <a:ext cx="7819681" cy="668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7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C460D37A-6AC4-4CF1-938E-72AC4D086F68}"/>
              </a:ext>
            </a:extLst>
          </p:cNvPr>
          <p:cNvGrpSpPr/>
          <p:nvPr/>
        </p:nvGrpSpPr>
        <p:grpSpPr>
          <a:xfrm>
            <a:off x="7647423" y="2451429"/>
            <a:ext cx="10065156" cy="7436317"/>
            <a:chOff x="-1" y="-912306"/>
            <a:chExt cx="12151763" cy="9915090"/>
          </a:xfrm>
        </p:grpSpPr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B29BBDC2-50A4-4747-A0A0-B26AF7634FCA}"/>
                </a:ext>
              </a:extLst>
            </p:cNvPr>
            <p:cNvSpPr txBox="1"/>
            <p:nvPr/>
          </p:nvSpPr>
          <p:spPr>
            <a:xfrm>
              <a:off x="-1" y="-912306"/>
              <a:ext cx="12151763" cy="7685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cs-CZ" sz="3600" b="1" spc="269" dirty="0" err="1">
                  <a:latin typeface="+mj-lt"/>
                </a:rPr>
                <a:t>Scientific</a:t>
              </a:r>
              <a:r>
                <a:rPr lang="cs-CZ" sz="3600" b="1" spc="269" dirty="0">
                  <a:latin typeface="+mj-lt"/>
                </a:rPr>
                <a:t> </a:t>
              </a:r>
              <a:r>
                <a:rPr lang="cs-CZ" sz="3600" b="1" spc="269" dirty="0" err="1">
                  <a:latin typeface="+mj-lt"/>
                </a:rPr>
                <a:t>Library</a:t>
              </a:r>
              <a:r>
                <a:rPr lang="cs-CZ" sz="3600" b="1" spc="269" dirty="0">
                  <a:latin typeface="+mj-lt"/>
                </a:rPr>
                <a:t> and </a:t>
              </a:r>
              <a:r>
                <a:rPr lang="cs-CZ" sz="3600" b="1" spc="269" dirty="0" err="1">
                  <a:latin typeface="+mj-lt"/>
                </a:rPr>
                <a:t>bookshop</a:t>
              </a:r>
              <a:endParaRPr lang="en-US" sz="3600" b="1" spc="269" dirty="0">
                <a:latin typeface="+mj-lt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AF664E8F-9606-40FD-B502-6A7AAB08FA5B}"/>
                </a:ext>
              </a:extLst>
            </p:cNvPr>
            <p:cNvSpPr txBox="1"/>
            <p:nvPr/>
          </p:nvSpPr>
          <p:spPr>
            <a:xfrm>
              <a:off x="-1" y="411286"/>
              <a:ext cx="12151763" cy="8591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The Science </a:t>
              </a:r>
              <a:r>
                <a:rPr lang="cs-CZ" sz="3499" spc="131" dirty="0" err="1">
                  <a:latin typeface="+mj-lt"/>
                </a:rPr>
                <a:t>Library</a:t>
              </a:r>
              <a:r>
                <a:rPr lang="cs-CZ" sz="3499" spc="131" dirty="0">
                  <a:latin typeface="+mj-lt"/>
                </a:rPr>
                <a:t> </a:t>
              </a:r>
              <a:r>
                <a:rPr lang="cs-CZ" sz="3499" spc="131" dirty="0" err="1">
                  <a:latin typeface="+mj-lt"/>
                </a:rPr>
                <a:t>provides</a:t>
              </a:r>
              <a:r>
                <a:rPr lang="cs-CZ" sz="3499" spc="131" dirty="0">
                  <a:latin typeface="+mj-lt"/>
                </a:rPr>
                <a:t> 212 study </a:t>
              </a:r>
              <a:r>
                <a:rPr lang="cs-CZ" sz="3499" spc="131" dirty="0" err="1">
                  <a:latin typeface="+mj-lt"/>
                </a:rPr>
                <a:t>places</a:t>
              </a:r>
              <a:r>
                <a:rPr lang="cs-CZ" sz="3499" spc="131" dirty="0">
                  <a:latin typeface="+mj-lt"/>
                </a:rPr>
                <a:t> and a </a:t>
              </a:r>
              <a:r>
                <a:rPr lang="cs-CZ" sz="3499" spc="131" dirty="0" err="1">
                  <a:latin typeface="+mj-lt"/>
                </a:rPr>
                <a:t>collection</a:t>
              </a:r>
              <a:r>
                <a:rPr lang="cs-CZ" sz="3499" spc="131" dirty="0">
                  <a:latin typeface="+mj-lt"/>
                </a:rPr>
                <a:t> </a:t>
              </a:r>
              <a:r>
                <a:rPr lang="cs-CZ" sz="3499" spc="131" dirty="0" err="1">
                  <a:latin typeface="+mj-lt"/>
                </a:rPr>
                <a:t>of</a:t>
              </a:r>
              <a:r>
                <a:rPr lang="cs-CZ" sz="3499" spc="131" dirty="0">
                  <a:latin typeface="+mj-lt"/>
                </a:rPr>
                <a:t> 315 </a:t>
              </a:r>
              <a:r>
                <a:rPr lang="cs-CZ" sz="3499" spc="131" dirty="0" err="1">
                  <a:latin typeface="+mj-lt"/>
                </a:rPr>
                <a:t>thousands</a:t>
              </a:r>
              <a:r>
                <a:rPr lang="cs-CZ" sz="3499" spc="131" dirty="0">
                  <a:latin typeface="+mj-lt"/>
                </a:rPr>
                <a:t> </a:t>
              </a:r>
              <a:r>
                <a:rPr lang="cs-CZ" sz="3499" spc="131" dirty="0" err="1">
                  <a:latin typeface="+mj-lt"/>
                </a:rPr>
                <a:t>items</a:t>
              </a:r>
              <a:r>
                <a:rPr lang="cs-CZ" sz="3499" spc="131" dirty="0">
                  <a:latin typeface="+mj-lt"/>
                </a:rPr>
                <a:t>. It </a:t>
              </a:r>
              <a:r>
                <a:rPr lang="cs-CZ" sz="3499" spc="131" dirty="0" err="1">
                  <a:latin typeface="+mj-lt"/>
                </a:rPr>
                <a:t>hosts</a:t>
              </a:r>
              <a:r>
                <a:rPr lang="cs-CZ" sz="3499" spc="131" dirty="0">
                  <a:latin typeface="+mj-lt"/>
                </a:rPr>
                <a:t> a large number of cultural and educational events.</a:t>
              </a:r>
            </a:p>
            <a:p>
              <a:pPr algn="just">
                <a:lnSpc>
                  <a:spcPts val="4550"/>
                </a:lnSpc>
              </a:pPr>
              <a:endParaRPr lang="cs-CZ" sz="3499" spc="131" dirty="0">
                <a:latin typeface="+mj-lt"/>
              </a:endParaRPr>
            </a:p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There is also a collection of books from the Austrian National Library on our library premises. </a:t>
              </a:r>
            </a:p>
            <a:p>
              <a:pPr algn="just">
                <a:lnSpc>
                  <a:spcPts val="4550"/>
                </a:lnSpc>
              </a:pPr>
              <a:endParaRPr lang="cs-CZ" sz="3499" spc="131" dirty="0">
                <a:latin typeface="+mj-lt"/>
              </a:endParaRPr>
            </a:p>
            <a:p>
              <a:pPr algn="just">
                <a:lnSpc>
                  <a:spcPts val="4550"/>
                </a:lnSpc>
              </a:pPr>
              <a:r>
                <a:rPr lang="cs-CZ" sz="3499" spc="131" dirty="0">
                  <a:latin typeface="+mj-lt"/>
                </a:rPr>
                <a:t>The university also owns and operates its own book shop.</a:t>
              </a:r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EC809FEC-0521-40A9-9428-DFD2561184AF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+mj-lt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94507394-A6D8-4222-9007-2EE493B229AF}"/>
              </a:ext>
            </a:extLst>
          </p:cNvPr>
          <p:cNvSpPr txBox="1"/>
          <p:nvPr/>
        </p:nvSpPr>
        <p:spPr>
          <a:xfrm>
            <a:off x="1734963" y="751013"/>
            <a:ext cx="4376916" cy="961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cs-CZ" sz="4800" dirty="0">
                <a:solidFill>
                  <a:schemeClr val="bg1"/>
                </a:solidFill>
                <a:latin typeface="+mj-lt"/>
              </a:rPr>
              <a:t>Library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96B8BEA-8322-4200-B1F7-37E478F3C1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7" b="13227"/>
          <a:stretch/>
        </p:blipFill>
        <p:spPr>
          <a:xfrm>
            <a:off x="575423" y="2335187"/>
            <a:ext cx="6696371" cy="738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01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BAF80CE6-331D-4092-B272-9786A1473449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59043BC-0813-4C4A-BB93-F75BD94E002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680959" y="2335214"/>
            <a:ext cx="9835947" cy="794418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cs-CZ" sz="3500" b="1" spc="269" dirty="0"/>
              <a:t>UJEP Sport</a:t>
            </a:r>
          </a:p>
          <a:p>
            <a:pPr marL="0" indent="0" algn="just">
              <a:buNone/>
            </a:pPr>
            <a:endParaRPr lang="cs-CZ" sz="3200" spc="269" dirty="0"/>
          </a:p>
          <a:p>
            <a:pPr marL="0" indent="0" algn="just" defTabSz="457200">
              <a:buNone/>
            </a:pPr>
            <a:r>
              <a:rPr lang="cs-CZ" sz="3800" spc="131" dirty="0">
                <a:latin typeface="+mj-lt"/>
              </a:rPr>
              <a:t>UJEP </a:t>
            </a:r>
            <a:r>
              <a:rPr lang="cs-CZ" sz="3800" spc="131" dirty="0" err="1">
                <a:latin typeface="+mj-lt"/>
              </a:rPr>
              <a:t>develops</a:t>
            </a:r>
            <a:r>
              <a:rPr lang="cs-CZ" sz="3800" spc="131" dirty="0">
                <a:latin typeface="+mj-lt"/>
              </a:rPr>
              <a:t> sport </a:t>
            </a:r>
            <a:r>
              <a:rPr lang="cs-CZ" sz="3800" spc="131" dirty="0" err="1">
                <a:latin typeface="+mj-lt"/>
              </a:rPr>
              <a:t>skills</a:t>
            </a:r>
            <a:r>
              <a:rPr lang="cs-CZ" sz="3800" spc="131" dirty="0">
                <a:latin typeface="+mj-lt"/>
              </a:rPr>
              <a:t> and </a:t>
            </a:r>
            <a:r>
              <a:rPr lang="cs-CZ" sz="3800" spc="131" dirty="0" err="1">
                <a:latin typeface="+mj-lt"/>
              </a:rPr>
              <a:t>knowledge</a:t>
            </a:r>
            <a:r>
              <a:rPr lang="cs-CZ" sz="3800" spc="131" dirty="0">
                <a:latin typeface="+mj-lt"/>
              </a:rPr>
              <a:t>, </a:t>
            </a:r>
            <a:r>
              <a:rPr lang="cs-CZ" sz="3800" spc="131" dirty="0" err="1">
                <a:latin typeface="+mj-lt"/>
              </a:rPr>
              <a:t>offers</a:t>
            </a:r>
            <a:r>
              <a:rPr lang="cs-CZ" sz="3800" spc="131" dirty="0">
                <a:latin typeface="+mj-lt"/>
              </a:rPr>
              <a:t> a </a:t>
            </a:r>
            <a:r>
              <a:rPr lang="cs-CZ" sz="3800" spc="131" dirty="0" err="1">
                <a:latin typeface="+mj-lt"/>
              </a:rPr>
              <a:t>wide</a:t>
            </a:r>
            <a:r>
              <a:rPr lang="cs-CZ" sz="3800" spc="131" dirty="0">
                <a:latin typeface="+mj-lt"/>
              </a:rPr>
              <a:t> </a:t>
            </a:r>
            <a:r>
              <a:rPr lang="cs-CZ" sz="3800" spc="131" dirty="0" err="1">
                <a:latin typeface="+mj-lt"/>
              </a:rPr>
              <a:t>range</a:t>
            </a:r>
            <a:r>
              <a:rPr lang="cs-CZ" sz="3800" spc="131" dirty="0">
                <a:latin typeface="+mj-lt"/>
              </a:rPr>
              <a:t> </a:t>
            </a:r>
            <a:r>
              <a:rPr lang="cs-CZ" sz="3800" spc="131" dirty="0" err="1">
                <a:latin typeface="+mj-lt"/>
              </a:rPr>
              <a:t>of</a:t>
            </a:r>
            <a:r>
              <a:rPr lang="cs-CZ" sz="3800" spc="131" dirty="0">
                <a:latin typeface="+mj-lt"/>
              </a:rPr>
              <a:t> </a:t>
            </a:r>
            <a:r>
              <a:rPr lang="cs-CZ" sz="3800" spc="131" dirty="0" err="1">
                <a:latin typeface="+mj-lt"/>
              </a:rPr>
              <a:t>sports</a:t>
            </a:r>
            <a:r>
              <a:rPr lang="cs-CZ" sz="3800" spc="131" dirty="0">
                <a:latin typeface="+mj-lt"/>
              </a:rPr>
              <a:t> </a:t>
            </a:r>
            <a:r>
              <a:rPr lang="cs-CZ" sz="3800" spc="131" dirty="0" err="1">
                <a:latin typeface="+mj-lt"/>
              </a:rPr>
              <a:t>activities</a:t>
            </a:r>
            <a:r>
              <a:rPr lang="cs-CZ" sz="3800" spc="131" dirty="0">
                <a:latin typeface="+mj-lt"/>
              </a:rPr>
              <a:t>.</a:t>
            </a:r>
          </a:p>
          <a:p>
            <a:pPr marL="0" indent="0" algn="just" defTabSz="457200">
              <a:buNone/>
            </a:pPr>
            <a:endParaRPr lang="cs-CZ" sz="3800" spc="131" dirty="0">
              <a:latin typeface="+mj-lt"/>
            </a:endParaRPr>
          </a:p>
          <a:p>
            <a:pPr marL="0" indent="0" algn="just" defTabSz="457200">
              <a:buNone/>
            </a:pPr>
            <a:r>
              <a:rPr lang="en-US" sz="3800" spc="131" dirty="0">
                <a:latin typeface="+mj-lt"/>
              </a:rPr>
              <a:t>Our modern sports hall is used mainly by students from the Department of Physical Education. It is also used by the general public.</a:t>
            </a:r>
            <a:endParaRPr lang="cs-CZ" sz="3800" spc="131" dirty="0">
              <a:latin typeface="+mj-lt"/>
            </a:endParaRPr>
          </a:p>
          <a:p>
            <a:pPr marL="0" algn="just" defTabSz="457200"/>
            <a:endParaRPr lang="en-US" sz="3800" spc="131" dirty="0">
              <a:latin typeface="+mj-lt"/>
            </a:endParaRPr>
          </a:p>
          <a:p>
            <a:pPr marL="0" indent="0" algn="just" defTabSz="457200">
              <a:buNone/>
            </a:pPr>
            <a:r>
              <a:rPr lang="en-US" sz="3800" spc="131" dirty="0">
                <a:latin typeface="+mj-lt"/>
              </a:rPr>
              <a:t>Our university also hosts the University Sport Centre, which offers the possibility to connect </a:t>
            </a:r>
            <a:br>
              <a:rPr lang="cs-CZ" sz="3800" spc="131" dirty="0">
                <a:latin typeface="+mj-lt"/>
              </a:rPr>
            </a:br>
            <a:r>
              <a:rPr lang="en-US" sz="3800" spc="131" dirty="0">
                <a:latin typeface="+mj-lt"/>
              </a:rPr>
              <a:t>a top-level sports career with studying.</a:t>
            </a:r>
            <a:endParaRPr lang="cs-CZ" sz="3800" spc="131" dirty="0">
              <a:latin typeface="+mj-lt"/>
            </a:endParaRPr>
          </a:p>
          <a:p>
            <a:pPr marL="0" algn="just" defTabSz="457200"/>
            <a:endParaRPr lang="en-US" sz="3800" spc="131" dirty="0">
              <a:latin typeface="+mj-lt"/>
            </a:endParaRPr>
          </a:p>
          <a:p>
            <a:pPr marL="0" indent="0" algn="just" defTabSz="457200">
              <a:buNone/>
            </a:pPr>
            <a:r>
              <a:rPr lang="en-US" sz="3800" spc="131" dirty="0">
                <a:latin typeface="+mj-lt"/>
              </a:rPr>
              <a:t>Right under the sports hall, our students and employees can work out in the new, </a:t>
            </a:r>
            <a:br>
              <a:rPr lang="cs-CZ" sz="3800" spc="131" dirty="0">
                <a:latin typeface="+mj-lt"/>
              </a:rPr>
            </a:br>
            <a:r>
              <a:rPr lang="en-US" sz="3800" spc="131" dirty="0">
                <a:latin typeface="+mj-lt"/>
              </a:rPr>
              <a:t>well-equipped, and modern gym.</a:t>
            </a:r>
          </a:p>
        </p:txBody>
      </p:sp>
      <p:pic>
        <p:nvPicPr>
          <p:cNvPr id="6" name="Zástupný symbol obrázku 5" descr="Obsah obrázku budova, patro, stůl, velké&#10;&#10;Popis byl vytvořen automaticky">
            <a:extLst>
              <a:ext uri="{FF2B5EF4-FFF2-40B4-BE49-F238E27FC236}">
                <a16:creationId xmlns:a16="http://schemas.microsoft.com/office/drawing/2014/main" id="{6F12283D-67A0-4010-878A-4D22C59BD16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2" r="19612"/>
          <a:stretch>
            <a:fillRect/>
          </a:stretch>
        </p:blipFill>
        <p:spPr/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039C279-20BE-43BF-8994-1C7B7D527B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778" y="967037"/>
            <a:ext cx="6873992" cy="803597"/>
          </a:xfrm>
        </p:spPr>
        <p:txBody>
          <a:bodyPr/>
          <a:lstStyle/>
          <a:p>
            <a:r>
              <a:rPr lang="cs-CZ" sz="4001" dirty="0"/>
              <a:t>UJEP Sport</a:t>
            </a:r>
          </a:p>
        </p:txBody>
      </p:sp>
    </p:spTree>
    <p:extLst>
      <p:ext uri="{BB962C8B-B14F-4D97-AF65-F5344CB8AC3E}">
        <p14:creationId xmlns:p14="http://schemas.microsoft.com/office/powerpoint/2010/main" val="2095680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96EC84F-8D37-4360-BA42-7BDE7AFD1A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62" b="44180"/>
          <a:stretch/>
        </p:blipFill>
        <p:spPr>
          <a:xfrm>
            <a:off x="3370269" y="3375229"/>
            <a:ext cx="7645940" cy="68305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2426A4AF-49DF-4DD5-A99F-E8581898EA20}"/>
              </a:ext>
            </a:extLst>
          </p:cNvPr>
          <p:cNvSpPr txBox="1"/>
          <p:nvPr/>
        </p:nvSpPr>
        <p:spPr>
          <a:xfrm>
            <a:off x="552201" y="2126441"/>
            <a:ext cx="16743578" cy="948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cs-CZ" sz="3600" dirty="0">
                <a:latin typeface="+mj-lt"/>
              </a:rPr>
              <a:t>Partner institutions in the ERASMUS+ programme (300+)</a:t>
            </a:r>
            <a:endParaRPr lang="en-US" sz="3600" dirty="0">
              <a:latin typeface="+mj-lt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E7B84B7-17F0-4204-A60A-E41790B0FA8B}"/>
              </a:ext>
            </a:extLst>
          </p:cNvPr>
          <p:cNvSpPr txBox="1"/>
          <p:nvPr/>
        </p:nvSpPr>
        <p:spPr>
          <a:xfrm>
            <a:off x="11016209" y="1975150"/>
            <a:ext cx="6623792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endParaRPr lang="cs-CZ" sz="2000" b="1" spc="144" dirty="0">
              <a:solidFill>
                <a:srgbClr val="F2F0F4"/>
              </a:solidFill>
              <a:latin typeface="+mj-lt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B8F72FC-00C4-4C5F-9440-3421159AD253}"/>
              </a:ext>
            </a:extLst>
          </p:cNvPr>
          <p:cNvSpPr txBox="1"/>
          <p:nvPr/>
        </p:nvSpPr>
        <p:spPr>
          <a:xfrm>
            <a:off x="11016209" y="2191174"/>
            <a:ext cx="6623792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endParaRPr lang="cs-CZ" sz="2000" b="1" spc="144" dirty="0">
              <a:solidFill>
                <a:srgbClr val="F2F0F4"/>
              </a:solidFill>
              <a:latin typeface="+mj-lt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BCDD595-53FC-4584-9634-972B88FF1DFF}"/>
              </a:ext>
            </a:extLst>
          </p:cNvPr>
          <p:cNvSpPr txBox="1"/>
          <p:nvPr/>
        </p:nvSpPr>
        <p:spPr>
          <a:xfrm>
            <a:off x="11580377" y="3375229"/>
            <a:ext cx="6407768" cy="8412046"/>
          </a:xfrm>
          <a:prstGeom prst="rect">
            <a:avLst/>
          </a:prstGeom>
        </p:spPr>
        <p:txBody>
          <a:bodyPr wrap="square" lIns="0" tIns="0" rIns="0" bIns="0" numCol="2" rtlCol="0" anchor="t">
            <a:spAutoFit/>
          </a:bodyPr>
          <a:lstStyle/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Austria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Belgium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Bulgaria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Croatia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Denmark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Estonia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Finland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France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Germany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Greece</a:t>
            </a: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Hungary	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Island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Italy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Latvia</a:t>
            </a: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Lithuania</a:t>
            </a: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North Macedonia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Norway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Poland	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Portugal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Romania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Serbia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Slovakia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Slovenia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Spain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Sweden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Turkey</a:t>
            </a: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6118354-C064-859A-F94A-4ED465FAC768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EA5B04C3-04DE-4A04-1E7A-B3A532075333}"/>
              </a:ext>
            </a:extLst>
          </p:cNvPr>
          <p:cNvSpPr txBox="1">
            <a:spLocks/>
          </p:cNvSpPr>
          <p:nvPr/>
        </p:nvSpPr>
        <p:spPr>
          <a:xfrm>
            <a:off x="181778" y="1064312"/>
            <a:ext cx="6873992" cy="803597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4001" dirty="0">
                <a:solidFill>
                  <a:schemeClr val="bg1"/>
                </a:solidFill>
              </a:rPr>
              <a:t>International </a:t>
            </a:r>
            <a:r>
              <a:rPr lang="cs-CZ" sz="4001" dirty="0" err="1">
                <a:solidFill>
                  <a:schemeClr val="bg1"/>
                </a:solidFill>
              </a:rPr>
              <a:t>cooperation</a:t>
            </a:r>
            <a:endParaRPr lang="cs-CZ" sz="400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27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A81CF138-C8CB-41B0-BF5E-EA5FE5CD7A3E}"/>
              </a:ext>
            </a:extLst>
          </p:cNvPr>
          <p:cNvSpPr txBox="1"/>
          <p:nvPr/>
        </p:nvSpPr>
        <p:spPr>
          <a:xfrm>
            <a:off x="771473" y="2181208"/>
            <a:ext cx="16745054" cy="913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cs-CZ" sz="3600" dirty="0">
                <a:latin typeface="+mj-lt"/>
              </a:rPr>
              <a:t>Partner institutions of higher education worldwide</a:t>
            </a:r>
            <a:endParaRPr lang="en-US" sz="3600" dirty="0">
              <a:latin typeface="+mj-lt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28C157F-B5E5-46E0-A142-C2126458E123}"/>
              </a:ext>
            </a:extLst>
          </p:cNvPr>
          <p:cNvSpPr txBox="1"/>
          <p:nvPr/>
        </p:nvSpPr>
        <p:spPr>
          <a:xfrm>
            <a:off x="11880232" y="3700842"/>
            <a:ext cx="6407768" cy="6642588"/>
          </a:xfrm>
          <a:prstGeom prst="rect">
            <a:avLst/>
          </a:prstGeom>
        </p:spPr>
        <p:txBody>
          <a:bodyPr wrap="square" lIns="0" tIns="0" rIns="0" bIns="0" numCol="2" rtlCol="0" anchor="t">
            <a:spAutoFit/>
          </a:bodyPr>
          <a:lstStyle/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Albania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Columbia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Germany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China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Indonesia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Iran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Israel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Kosovo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endParaRPr lang="cs-CZ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Poland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Slovakia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South Korea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Tchaj-wan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Ukraine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USA</a:t>
            </a:r>
          </a:p>
          <a:p>
            <a:pPr marL="342917" indent="-342917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23" algn="l"/>
              </a:tabLst>
            </a:pPr>
            <a:r>
              <a:rPr lang="cs-CZ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Vietnam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>
              <a:latin typeface="+mj-lt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6BDB4D5-A30B-4E2B-B4C8-7F0E8E7B49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"/>
          <a:stretch/>
        </p:blipFill>
        <p:spPr>
          <a:xfrm>
            <a:off x="19455" y="2581777"/>
            <a:ext cx="12546332" cy="7705223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F5FA0CEF-8EAB-DF3E-D896-58122A31A817}"/>
              </a:ext>
            </a:extLst>
          </p:cNvPr>
          <p:cNvSpPr/>
          <p:nvPr/>
        </p:nvSpPr>
        <p:spPr>
          <a:xfrm>
            <a:off x="1" y="751013"/>
            <a:ext cx="7271792" cy="1224137"/>
          </a:xfrm>
          <a:prstGeom prst="rect">
            <a:avLst/>
          </a:prstGeom>
          <a:solidFill>
            <a:srgbClr val="6D1F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text 2">
            <a:extLst>
              <a:ext uri="{FF2B5EF4-FFF2-40B4-BE49-F238E27FC236}">
                <a16:creationId xmlns:a16="http://schemas.microsoft.com/office/drawing/2014/main" id="{AB2F7DDF-F88F-504B-4A3C-1DBCCDBC4620}"/>
              </a:ext>
            </a:extLst>
          </p:cNvPr>
          <p:cNvSpPr txBox="1">
            <a:spLocks/>
          </p:cNvSpPr>
          <p:nvPr/>
        </p:nvSpPr>
        <p:spPr>
          <a:xfrm>
            <a:off x="181778" y="1064312"/>
            <a:ext cx="6873992" cy="803597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4001" dirty="0">
                <a:solidFill>
                  <a:schemeClr val="bg1"/>
                </a:solidFill>
              </a:rPr>
              <a:t>International </a:t>
            </a:r>
            <a:r>
              <a:rPr lang="cs-CZ" sz="4001" dirty="0" err="1">
                <a:solidFill>
                  <a:schemeClr val="bg1"/>
                </a:solidFill>
              </a:rPr>
              <a:t>cooperation</a:t>
            </a:r>
            <a:endParaRPr lang="cs-CZ" sz="400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1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C3BF428-5B31-45E6-A015-5C2F415B7CB0}"/>
              </a:ext>
            </a:extLst>
          </p:cNvPr>
          <p:cNvSpPr txBox="1"/>
          <p:nvPr/>
        </p:nvSpPr>
        <p:spPr>
          <a:xfrm>
            <a:off x="288000" y="288000"/>
            <a:ext cx="431064" cy="302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fld id="{6ED010D1-22B1-4722-AB15-A4D0B50B510C}" type="slidenum">
              <a:rPr lang="en-US" sz="2000" b="1" spc="144">
                <a:solidFill>
                  <a:srgbClr val="646567"/>
                </a:solidFill>
                <a:latin typeface="+mj-lt"/>
              </a:rPr>
              <a:pPr>
                <a:lnSpc>
                  <a:spcPts val="2519"/>
                </a:lnSpc>
              </a:pPr>
              <a:t>37</a:t>
            </a:fld>
            <a:endParaRPr lang="en-US" sz="2000" b="1" spc="144" dirty="0">
              <a:solidFill>
                <a:srgbClr val="646567"/>
              </a:solidFill>
              <a:latin typeface="+mj-lt"/>
            </a:endParaRPr>
          </a:p>
        </p:txBody>
      </p:sp>
      <p:pic>
        <p:nvPicPr>
          <p:cNvPr id="3" name="Obrázek 2" descr="Obsah obrázku osoba, mladý, usmívající se, košile&#10;&#10;Popis byl vytvořen automaticky">
            <a:extLst>
              <a:ext uri="{FF2B5EF4-FFF2-40B4-BE49-F238E27FC236}">
                <a16:creationId xmlns:a16="http://schemas.microsoft.com/office/drawing/2014/main" id="{3FA22B39-D76E-4BF8-8A5A-53D0FC2CCB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7" y="1113815"/>
            <a:ext cx="3365142" cy="2243429"/>
          </a:xfrm>
          <a:prstGeom prst="rect">
            <a:avLst/>
          </a:prstGeom>
        </p:spPr>
      </p:pic>
      <p:pic>
        <p:nvPicPr>
          <p:cNvPr id="4" name="Obrázek 3" descr="Obsah obrázku muž, osoba, brýle, držení&#10;&#10;Popis byl vytvořen automaticky">
            <a:extLst>
              <a:ext uri="{FF2B5EF4-FFF2-40B4-BE49-F238E27FC236}">
                <a16:creationId xmlns:a16="http://schemas.microsoft.com/office/drawing/2014/main" id="{25623054-9CE1-4034-917B-253CE10BF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60" y="-153000"/>
            <a:ext cx="2339576" cy="3510242"/>
          </a:xfrm>
          <a:prstGeom prst="rect">
            <a:avLst/>
          </a:prstGeom>
        </p:spPr>
      </p:pic>
      <p:pic>
        <p:nvPicPr>
          <p:cNvPr id="5" name="Obrázek 4" descr="Obsah obrázku muž, osoba, držení, stojící&#10;&#10;Popis byl vytvořen automaticky">
            <a:extLst>
              <a:ext uri="{FF2B5EF4-FFF2-40B4-BE49-F238E27FC236}">
                <a16:creationId xmlns:a16="http://schemas.microsoft.com/office/drawing/2014/main" id="{B51A3CBF-D6D1-41D9-A821-3D780EBAA7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500" y="1496011"/>
            <a:ext cx="2339576" cy="3510242"/>
          </a:xfrm>
          <a:prstGeom prst="rect">
            <a:avLst/>
          </a:prstGeom>
        </p:spPr>
      </p:pic>
      <p:pic>
        <p:nvPicPr>
          <p:cNvPr id="6" name="Obrázek 5" descr="Obsah obrázku osoba, interiér, žena, držení&#10;&#10;Popis byl vytvořen automaticky">
            <a:extLst>
              <a:ext uri="{FF2B5EF4-FFF2-40B4-BE49-F238E27FC236}">
                <a16:creationId xmlns:a16="http://schemas.microsoft.com/office/drawing/2014/main" id="{EF0EC27B-60EB-4BEE-A60A-BC2E23A7E8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876" y="-153000"/>
            <a:ext cx="2339576" cy="3510242"/>
          </a:xfrm>
          <a:prstGeom prst="rect">
            <a:avLst/>
          </a:prstGeom>
        </p:spPr>
      </p:pic>
      <p:pic>
        <p:nvPicPr>
          <p:cNvPr id="7" name="Obrázek 6" descr="Obsah obrázku osoba, držení, interiér, fialová&#10;&#10;Popis byl vytvořen automaticky">
            <a:extLst>
              <a:ext uri="{FF2B5EF4-FFF2-40B4-BE49-F238E27FC236}">
                <a16:creationId xmlns:a16="http://schemas.microsoft.com/office/drawing/2014/main" id="{4951EB69-533C-4B67-8FE2-43E3316FF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453" y="1496011"/>
            <a:ext cx="2341331" cy="3510242"/>
          </a:xfrm>
          <a:prstGeom prst="rect">
            <a:avLst/>
          </a:prstGeom>
        </p:spPr>
      </p:pic>
      <p:pic>
        <p:nvPicPr>
          <p:cNvPr id="8" name="Obrázek 7" descr="Obsah obrázku muž, osoba, vázanka, interiér&#10;&#10;Popis byl vytvořen automaticky">
            <a:extLst>
              <a:ext uri="{FF2B5EF4-FFF2-40B4-BE49-F238E27FC236}">
                <a16:creationId xmlns:a16="http://schemas.microsoft.com/office/drawing/2014/main" id="{9BBB8188-5A5B-4551-994B-03A04EC572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783" y="-153000"/>
            <a:ext cx="3414104" cy="3048306"/>
          </a:xfrm>
          <a:prstGeom prst="rect">
            <a:avLst/>
          </a:prstGeom>
        </p:spPr>
      </p:pic>
      <p:pic>
        <p:nvPicPr>
          <p:cNvPr id="9" name="Obrázek 8" descr="Obsah obrázku osoba, oblečení, exteriér, držení&#10;&#10;Popis byl vytvořen automaticky">
            <a:extLst>
              <a:ext uri="{FF2B5EF4-FFF2-40B4-BE49-F238E27FC236}">
                <a16:creationId xmlns:a16="http://schemas.microsoft.com/office/drawing/2014/main" id="{8070A091-1132-4BEF-96C1-66E8769648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21" y="3357242"/>
            <a:ext cx="3365142" cy="2243429"/>
          </a:xfrm>
          <a:prstGeom prst="rect">
            <a:avLst/>
          </a:prstGeom>
        </p:spPr>
      </p:pic>
      <p:pic>
        <p:nvPicPr>
          <p:cNvPr id="10" name="Obrázek 9" descr="Obsah obrázku osoba, oblečení, usmívající se, žena&#10;&#10;Popis byl vytvořen automaticky">
            <a:extLst>
              <a:ext uri="{FF2B5EF4-FFF2-40B4-BE49-F238E27FC236}">
                <a16:creationId xmlns:a16="http://schemas.microsoft.com/office/drawing/2014/main" id="{04AAB321-7558-4462-BAD0-0BF90AEA42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63" y="4982624"/>
            <a:ext cx="3455513" cy="2303675"/>
          </a:xfrm>
          <a:prstGeom prst="rect">
            <a:avLst/>
          </a:prstGeom>
        </p:spPr>
      </p:pic>
      <p:pic>
        <p:nvPicPr>
          <p:cNvPr id="11" name="Obrázek 10" descr="Obsah obrázku osoba, interiér, žena, držení&#10;&#10;Popis byl vytvořen automaticky">
            <a:extLst>
              <a:ext uri="{FF2B5EF4-FFF2-40B4-BE49-F238E27FC236}">
                <a16:creationId xmlns:a16="http://schemas.microsoft.com/office/drawing/2014/main" id="{2F777465-6ADF-4101-8AF7-900F3E760DC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876" y="3357244"/>
            <a:ext cx="2339576" cy="3510242"/>
          </a:xfrm>
          <a:prstGeom prst="rect">
            <a:avLst/>
          </a:prstGeom>
        </p:spPr>
      </p:pic>
      <p:pic>
        <p:nvPicPr>
          <p:cNvPr id="12" name="Obrázek 11" descr="Obsah obrázku osoba, oblečení, držení, stojící&#10;&#10;Popis byl vytvořen automaticky">
            <a:extLst>
              <a:ext uri="{FF2B5EF4-FFF2-40B4-BE49-F238E27FC236}">
                <a16:creationId xmlns:a16="http://schemas.microsoft.com/office/drawing/2014/main" id="{3E071F8E-3FAB-4B87-B1AF-6CCF675B57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453" y="5006252"/>
            <a:ext cx="3414104" cy="2276069"/>
          </a:xfrm>
          <a:prstGeom prst="rect">
            <a:avLst/>
          </a:prstGeom>
        </p:spPr>
      </p:pic>
      <p:pic>
        <p:nvPicPr>
          <p:cNvPr id="13" name="Obrázek 12" descr="Obsah obrázku osoba, interiér, muž, košile&#10;&#10;Popis byl vytvořen automaticky">
            <a:extLst>
              <a:ext uri="{FF2B5EF4-FFF2-40B4-BE49-F238E27FC236}">
                <a16:creationId xmlns:a16="http://schemas.microsoft.com/office/drawing/2014/main" id="{A06C3F22-2203-40A1-B004-72E5812DB5A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555" y="2895306"/>
            <a:ext cx="3414104" cy="3048306"/>
          </a:xfrm>
          <a:prstGeom prst="rect">
            <a:avLst/>
          </a:prstGeom>
        </p:spPr>
      </p:pic>
      <p:pic>
        <p:nvPicPr>
          <p:cNvPr id="14" name="Obrázek 13" descr="Obsah obrázku muž, osoba, interiér, košile&#10;&#10;Popis byl vytvořen automaticky">
            <a:extLst>
              <a:ext uri="{FF2B5EF4-FFF2-40B4-BE49-F238E27FC236}">
                <a16:creationId xmlns:a16="http://schemas.microsoft.com/office/drawing/2014/main" id="{1E9F5A3B-0F73-4107-9B1A-5A1CA25F4C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537" y="7218118"/>
            <a:ext cx="3455513" cy="3085280"/>
          </a:xfrm>
          <a:prstGeom prst="rect">
            <a:avLst/>
          </a:prstGeom>
        </p:spPr>
      </p:pic>
      <p:pic>
        <p:nvPicPr>
          <p:cNvPr id="15" name="Obrázek 14" descr="Obsah obrázku osoba, interiér, muž, pózování&#10;&#10;Popis byl vytvořen automaticky">
            <a:extLst>
              <a:ext uri="{FF2B5EF4-FFF2-40B4-BE49-F238E27FC236}">
                <a16:creationId xmlns:a16="http://schemas.microsoft.com/office/drawing/2014/main" id="{BD5257E5-6F41-48F6-9667-36F6CE88DB2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548" y="7262669"/>
            <a:ext cx="3414104" cy="3048308"/>
          </a:xfrm>
          <a:prstGeom prst="rect">
            <a:avLst/>
          </a:prstGeom>
        </p:spPr>
      </p:pic>
      <p:pic>
        <p:nvPicPr>
          <p:cNvPr id="16" name="Obrázek 15" descr="Obsah obrázku osoba, oblečení, interiér, žena&#10;&#10;Popis byl vytvořen automaticky">
            <a:extLst>
              <a:ext uri="{FF2B5EF4-FFF2-40B4-BE49-F238E27FC236}">
                <a16:creationId xmlns:a16="http://schemas.microsoft.com/office/drawing/2014/main" id="{0A375E2D-C077-4BFB-AC34-CC7BA06DF4D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820" y="7234157"/>
            <a:ext cx="3411111" cy="3045635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0E8B23BE-6554-446D-AA7F-28C191A8029F}"/>
              </a:ext>
            </a:extLst>
          </p:cNvPr>
          <p:cNvSpPr/>
          <p:nvPr/>
        </p:nvSpPr>
        <p:spPr>
          <a:xfrm>
            <a:off x="0" y="-630626"/>
            <a:ext cx="18348465" cy="11485982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E5832911-2F72-4F35-93D4-45992B2AD7C2}"/>
              </a:ext>
            </a:extLst>
          </p:cNvPr>
          <p:cNvSpPr txBox="1"/>
          <p:nvPr/>
        </p:nvSpPr>
        <p:spPr>
          <a:xfrm>
            <a:off x="2314049" y="2795260"/>
            <a:ext cx="13574321" cy="436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5"/>
              </a:lnSpc>
            </a:pPr>
            <a:r>
              <a:rPr lang="cs-CZ" sz="6000" spc="330" dirty="0">
                <a:latin typeface="+mj-lt"/>
              </a:rPr>
              <a:t>We are happy to establish  cooperation with other partners, and to improve the mutual possibilities for students in their search for </a:t>
            </a:r>
            <a:br>
              <a:rPr lang="cs-CZ" sz="6000" spc="330" dirty="0">
                <a:latin typeface="+mj-lt"/>
              </a:rPr>
            </a:br>
            <a:r>
              <a:rPr lang="cs-CZ" sz="6000" spc="330" dirty="0">
                <a:latin typeface="+mj-lt"/>
              </a:rPr>
              <a:t>a perfect study destination.</a:t>
            </a:r>
          </a:p>
        </p:txBody>
      </p: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274FA68A-892C-4559-8A4A-3A5163585B0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832910" y="428190"/>
            <a:ext cx="4915842" cy="91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1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g. Jaromír Cais, Ph.D., FSI UJEP">
            <a:hlinkClick r:id="" action="ppaction://media"/>
            <a:extLst>
              <a:ext uri="{FF2B5EF4-FFF2-40B4-BE49-F238E27FC236}">
                <a16:creationId xmlns:a16="http://schemas.microsoft.com/office/drawing/2014/main" id="{9769015F-CC51-4ED6-9BC1-9DADE09D6F5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889" end="1894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8011"/>
            <a:ext cx="18302244" cy="10295012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500E5352-740A-449A-A733-E97EF7A444FA}"/>
              </a:ext>
            </a:extLst>
          </p:cNvPr>
          <p:cNvSpPr/>
          <p:nvPr/>
        </p:nvSpPr>
        <p:spPr>
          <a:xfrm>
            <a:off x="-19515" y="-603496"/>
            <a:ext cx="18348465" cy="1148598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C9669DD0-3C59-404E-9168-B68E85F06A65}"/>
              </a:ext>
            </a:extLst>
          </p:cNvPr>
          <p:cNvSpPr txBox="1"/>
          <p:nvPr/>
        </p:nvSpPr>
        <p:spPr>
          <a:xfrm>
            <a:off x="2356841" y="2176116"/>
            <a:ext cx="13574321" cy="34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5"/>
              </a:lnSpc>
            </a:pPr>
            <a:r>
              <a:rPr lang="cs-CZ" sz="6000" spc="330" dirty="0">
                <a:latin typeface="+mj-lt"/>
              </a:rPr>
              <a:t>We are always looking for new partners to cooperate with in science, research and mutual study programmes.</a:t>
            </a:r>
          </a:p>
        </p:txBody>
      </p:sp>
      <p:sp>
        <p:nvSpPr>
          <p:cNvPr id="5" name="Obdélník 4">
            <a:hlinkClick r:id="rId5"/>
            <a:extLst>
              <a:ext uri="{FF2B5EF4-FFF2-40B4-BE49-F238E27FC236}">
                <a16:creationId xmlns:a16="http://schemas.microsoft.com/office/drawing/2014/main" id="{BB8CD3F3-CA64-4322-8A5D-45870B1F9E42}"/>
              </a:ext>
            </a:extLst>
          </p:cNvPr>
          <p:cNvSpPr/>
          <p:nvPr/>
        </p:nvSpPr>
        <p:spPr>
          <a:xfrm>
            <a:off x="5039543" y="6478516"/>
            <a:ext cx="8208912" cy="1632371"/>
          </a:xfrm>
          <a:prstGeom prst="rect">
            <a:avLst/>
          </a:prstGeom>
          <a:solidFill>
            <a:srgbClr val="6D1F8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001" dirty="0">
                <a:solidFill>
                  <a:schemeClr val="bg1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AM INTERESTED IN COOPERATION</a:t>
            </a:r>
            <a:endParaRPr lang="cs-CZ" sz="400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Grafický objekt 5" descr="Kurzor">
            <a:extLst>
              <a:ext uri="{FF2B5EF4-FFF2-40B4-BE49-F238E27FC236}">
                <a16:creationId xmlns:a16="http://schemas.microsoft.com/office/drawing/2014/main" id="{469231D5-18D8-4623-89F2-3D99D3442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37258" y="7472369"/>
            <a:ext cx="2098328" cy="2098328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FDA33EC2-8F98-4CE0-9855-6C609E9DFE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96969" y="386000"/>
            <a:ext cx="486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5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24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/>
      <p:bldP spid="5" grpId="0" animBg="1"/>
    </p:bldLst>
  </p:timing>
</p:sld>
</file>

<file path=ppt/theme/theme1.xml><?xml version="1.0" encoding="utf-8"?>
<a:theme xmlns:a="http://schemas.openxmlformats.org/drawingml/2006/main" name="Motiv Office">
  <a:themeElements>
    <a:clrScheme name="Vlastní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3B8A"/>
      </a:accent1>
      <a:accent2>
        <a:srgbClr val="FF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FF0000"/>
      </a:folHlink>
    </a:clrScheme>
    <a:fontScheme name="Arial UJE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943</TotalTime>
  <Words>1556</Words>
  <Application>Microsoft Office PowerPoint</Application>
  <PresentationFormat>Vlastní</PresentationFormat>
  <Paragraphs>242</Paragraphs>
  <Slides>38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2" baseType="lpstr">
      <vt:lpstr>Arial</vt:lpstr>
      <vt:lpstr>Helvetica CE</vt:lpstr>
      <vt:lpstr>Helvetica LT Std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Roman Erlitz</dc:creator>
  <cp:lastModifiedBy>ref</cp:lastModifiedBy>
  <cp:revision>41</cp:revision>
  <dcterms:created xsi:type="dcterms:W3CDTF">2021-03-25T12:12:19Z</dcterms:created>
  <dcterms:modified xsi:type="dcterms:W3CDTF">2023-09-14T17:05:31Z</dcterms:modified>
</cp:coreProperties>
</file>